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0.xml" ContentType="application/vnd.ms-powerpoint.comments+xml"/>
  <Override PartName="/ppt/notesSlides/notesSlide2.xml" ContentType="application/vnd.openxmlformats-officedocument.presentationml.notesSlide+xml"/>
  <Override PartName="/ppt/comments/modernComment_101_0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2_0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C_BDDE8911.xml" ContentType="application/vnd.ms-powerpoint.comments+xml"/>
  <Override PartName="/ppt/comments/modernComment_113_B0F0C969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0F_A7A7B8DE.xml" ContentType="application/vnd.ms-powerpoint.comments+xml"/>
  <Override PartName="/ppt/notesSlides/notesSlide9.xml" ContentType="application/vnd.openxmlformats-officedocument.presentationml.notesSlide+xml"/>
  <Override PartName="/ppt/comments/modernComment_105_0.xml" ContentType="application/vnd.ms-powerpoint.comments+xml"/>
  <Override PartName="/ppt/comments/modernComment_109_2D11659D.xml" ContentType="application/vnd.ms-powerpoint.comments+xml"/>
  <Override PartName="/ppt/comments/modernComment_128_CB435990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1D_DC9FE870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</p:sldMasterIdLst>
  <p:notesMasterIdLst>
    <p:notesMasterId r:id="rId40"/>
  </p:notesMasterIdLst>
  <p:sldIdLst>
    <p:sldId id="256" r:id="rId5"/>
    <p:sldId id="257" r:id="rId6"/>
    <p:sldId id="272" r:id="rId7"/>
    <p:sldId id="258" r:id="rId8"/>
    <p:sldId id="259" r:id="rId9"/>
    <p:sldId id="268" r:id="rId10"/>
    <p:sldId id="275" r:id="rId11"/>
    <p:sldId id="270" r:id="rId12"/>
    <p:sldId id="271" r:id="rId13"/>
    <p:sldId id="261" r:id="rId14"/>
    <p:sldId id="265" r:id="rId15"/>
    <p:sldId id="266" r:id="rId16"/>
    <p:sldId id="267" r:id="rId17"/>
    <p:sldId id="296" r:id="rId18"/>
    <p:sldId id="280" r:id="rId19"/>
    <p:sldId id="281" r:id="rId20"/>
    <p:sldId id="277" r:id="rId21"/>
    <p:sldId id="295" r:id="rId22"/>
    <p:sldId id="285" r:id="rId23"/>
    <p:sldId id="286" r:id="rId24"/>
    <p:sldId id="263" r:id="rId25"/>
    <p:sldId id="264" r:id="rId26"/>
    <p:sldId id="276" r:id="rId27"/>
    <p:sldId id="294" r:id="rId28"/>
    <p:sldId id="282" r:id="rId29"/>
    <p:sldId id="278" r:id="rId30"/>
    <p:sldId id="293" r:id="rId31"/>
    <p:sldId id="284" r:id="rId32"/>
    <p:sldId id="287" r:id="rId33"/>
    <p:sldId id="262" r:id="rId34"/>
    <p:sldId id="288" r:id="rId35"/>
    <p:sldId id="289" r:id="rId36"/>
    <p:sldId id="290" r:id="rId37"/>
    <p:sldId id="291" r:id="rId38"/>
    <p:sldId id="292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5A666B-EA6E-23CD-6882-65BA60B78C5B}" name="Ebony Bland" initials="EB" userId="Ebony Bland" providerId="None"/>
  <p188:author id="{4483B0BD-6082-B923-F1B5-8E16BEE51426}" name="Garfield Murphy" initials="GM" userId="Garfield Murphy" providerId="None"/>
  <p188:author id="{294A36E9-7481-CEA8-CCED-E41B31C79159}" name="Ebony Bland" initials="EB" userId="S::eb16j@fsu.edu::960c35da-d86c-452d-ade7-b817a6ad37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7CD"/>
    <a:srgbClr val="2F5597"/>
    <a:srgbClr val="FFDD7D"/>
    <a:srgbClr val="BD3737"/>
    <a:srgbClr val="FFFFFF"/>
    <a:srgbClr val="FFE649"/>
    <a:srgbClr val="B7B09C"/>
    <a:srgbClr val="B4C7E7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43964-A94F-4917-A0F0-6C44E17A9400}" v="3551" dt="2022-10-11T04:18:05.456"/>
    <p1510:client id="{D4CF4E1C-BC76-4A12-9533-C68ED868F5C5}" v="59" dt="2022-10-10T17:57:57.370"/>
    <p1510:client id="{E1F9EE98-AAC8-46F3-7040-41AE769326F2}" v="37" dt="2022-10-10T16:54:31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3FC319-A222-4CAD-BE99-5AD0EE084031}" authorId="{4483B0BD-6082-B923-F1B5-8E16BEE51426}" created="2022-10-09T03:51:30.458">
    <pc:sldMkLst xmlns:pc="http://schemas.microsoft.com/office/powerpoint/2013/main/command">
      <pc:docMk/>
      <pc:sldMk cId="0" sldId="256"/>
    </pc:sldMkLst>
    <p188:txBody>
      <a:bodyPr/>
      <a:lstStyle/>
      <a:p>
        <a:r>
          <a:rPr lang="en-US"/>
          <a:t>McConomy general issues addressed"
- fixed university colors
- working on functional decomp</a:t>
        </a:r>
      </a:p>
    </p188:txBody>
  </p188:cm>
</p188:cmLst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278777-AAD4-4AE0-A8FA-CBADFE2D4304}" authorId="{4483B0BD-6082-B923-F1B5-8E16BEE51426}" created="2022-10-09T02:28:48.920">
    <pc:sldMkLst xmlns:pc="http://schemas.microsoft.com/office/powerpoint/2013/main/command">
      <pc:docMk/>
      <pc:sldMk cId="0" sldId="257"/>
    </pc:sldMkLst>
    <p188:replyLst>
      <p188:reply id="{A9CC7C8A-D178-47C3-9504-C4990648569F}" authorId="{4483B0BD-6082-B923-F1B5-8E16BEE51426}" created="2022-10-09T02:29:04.456">
        <p188:txBody>
          <a:bodyPr/>
          <a:lstStyle/>
          <a:p>
            <a:r>
              <a:rPr lang="en-US"/>
              <a:t>Slides arranged</a:t>
            </a:r>
          </a:p>
        </p188:txBody>
      </p188:reply>
    </p188:replyLst>
    <p188:txBody>
      <a:bodyPr/>
      <a:lstStyle/>
      <a:p>
        <a:r>
          <a:rPr lang="en-US"/>
          <a:t>McConomy issue addressed</a:t>
        </a:r>
      </a:p>
    </p188:txBody>
  </p188:cm>
</p188:cmLst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C86C9D-EDF9-4DFB-9557-C36CE5BA860E}" authorId="{4483B0BD-6082-B923-F1B5-8E16BEE51426}" created="2022-10-09T02:28:37.793">
    <pc:sldMkLst xmlns:pc="http://schemas.microsoft.com/office/powerpoint/2013/main/command">
      <pc:docMk/>
      <pc:sldMk cId="0" sldId="258"/>
    </pc:sldMkLst>
    <p188:replyLst>
      <p188:reply id="{DEECF3DD-E6B9-4E44-B4BF-C4D597A17C80}" authorId="{4483B0BD-6082-B923-F1B5-8E16BEE51426}" created="2022-10-09T02:29:37.232">
        <p188:txBody>
          <a:bodyPr/>
          <a:lstStyle/>
          <a:p>
            <a:r>
              <a:rPr lang="en-US"/>
              <a:t>"Robotic" adjective discarded</a:t>
            </a:r>
          </a:p>
        </p188:txBody>
      </p188:reply>
    </p188:replyLst>
    <p188:txBody>
      <a:bodyPr/>
      <a:lstStyle/>
      <a:p>
        <a:r>
          <a:rPr lang="en-US"/>
          <a:t>McConomy issue addressed</a:t>
        </a:r>
      </a:p>
    </p188:txBody>
  </p188:cm>
</p188:cmLst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D0EA54-E045-4D32-869C-9A54B2E368EF}" authorId="{4483B0BD-6082-B923-F1B5-8E16BEE51426}" created="2022-10-09T02:40:56.7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1"/>
      <ac:spMk id="11" creationId="{9695E89D-163C-2C7A-C7AA-18648C82AA4A}"/>
    </ac:deMkLst>
    <p188:txBody>
      <a:bodyPr/>
      <a:lstStyle/>
      <a:p>
        <a:r>
          <a:rPr lang="en-US"/>
          <a:t>McConomy issue addressed
"DDT's " eliminated</a:t>
        </a:r>
      </a:p>
    </p188:txBody>
  </p188:cm>
</p188:cmLst>
</file>

<file path=ppt/comments/modernComment_109_2D1165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498C02-F095-4B2F-AFD8-1B82AFEF31F9}" authorId="{4483B0BD-6082-B923-F1B5-8E16BEE51426}" created="2022-10-09T03:42:31.378">
    <pc:sldMkLst xmlns:pc="http://schemas.microsoft.com/office/powerpoint/2013/main/command">
      <pc:docMk/>
      <pc:sldMk cId="756114845" sldId="265"/>
    </pc:sldMkLst>
    <p188:txBody>
      <a:bodyPr/>
      <a:lstStyle/>
      <a:p>
        <a:r>
          <a:rPr lang="en-US"/>
          <a:t>McConomy Issue addressed
Cartoons added</a:t>
        </a:r>
      </a:p>
    </p188:txBody>
  </p188:cm>
</p188:cmLst>
</file>

<file path=ppt/comments/modernComment_10C_BDDE891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B790C1-CD40-4A53-B7B1-7FA3E6466689}" authorId="{4483B0BD-6082-B923-F1B5-8E16BEE51426}" created="2022-10-09T02:28:21.857">
    <pc:sldMkLst xmlns:pc="http://schemas.microsoft.com/office/powerpoint/2013/main/command">
      <pc:docMk/>
      <pc:sldMk cId="3185477905" sldId="268"/>
    </pc:sldMkLst>
    <p188:replyLst>
      <p188:reply id="{64C5EC53-FCD6-4FC1-A091-A336ADDCEC91}" authorId="{4483B0BD-6082-B923-F1B5-8E16BEE51426}" created="2022-10-09T02:30:18.087">
        <p188:txBody>
          <a:bodyPr/>
          <a:lstStyle/>
          <a:p>
            <a:r>
              <a:rPr lang="en-US"/>
              <a:t>Line spacing addressed </a:t>
            </a:r>
          </a:p>
        </p188:txBody>
      </p188:reply>
    </p188:replyLst>
    <p188:txBody>
      <a:bodyPr/>
      <a:lstStyle/>
      <a:p>
        <a:r>
          <a:rPr lang="en-US"/>
          <a:t>McConomy issue addressed</a:t>
        </a:r>
      </a:p>
    </p188:txBody>
  </p188:cm>
</p188:cmLst>
</file>

<file path=ppt/comments/modernComment_10F_A7A7B8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8D0B14-4C08-407D-93E7-3417C55FA62D}" authorId="{4483B0BD-6082-B923-F1B5-8E16BEE51426}" created="2022-10-09T02:36:11.87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12786910" sldId="271"/>
      <ac:graphicFrameMk id="3" creationId="{AEFDD5FA-6978-1730-2B48-8BDEBF10A1E2}"/>
    </ac:deMkLst>
    <p188:txBody>
      <a:bodyPr/>
      <a:lstStyle/>
      <a:p>
        <a:r>
          <a:rPr lang="en-US"/>
          <a:t>McConomy issue addressed
Words aligned</a:t>
        </a:r>
      </a:p>
    </p188:txBody>
  </p188:cm>
</p188:cmLst>
</file>

<file path=ppt/comments/modernComment_113_B0F0C9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947A10-944C-4DEC-8E49-6A1571E840AA}" authorId="{4483B0BD-6082-B923-F1B5-8E16BEE51426}" created="2022-10-09T02:31:27.96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68570217" sldId="275"/>
      <ac:spMk id="14" creationId="{2AE81454-FC78-8E54-5490-F4002984AA95}"/>
    </ac:deMkLst>
    <p188:txBody>
      <a:bodyPr/>
      <a:lstStyle/>
      <a:p>
        <a:r>
          <a:rPr lang="en-US"/>
          <a:t>McConomy issue addressed
Positive slope fixed? I think? Not sure</a:t>
        </a:r>
      </a:p>
    </p188:txBody>
  </p188:cm>
</p188:cmLst>
</file>

<file path=ppt/comments/modernComment_11D_DC9FE8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D81513-07A9-4F80-B6D5-EF76491FE192}" authorId="{4483B0BD-6082-B923-F1B5-8E16BEE51426}" created="2022-10-10T01:09:22.295">
    <pc:sldMkLst xmlns:pc="http://schemas.microsoft.com/office/powerpoint/2013/main/command">
      <pc:docMk/>
      <pc:sldMk cId="3701467248" sldId="285"/>
    </pc:sldMkLst>
    <p188:txBody>
      <a:bodyPr/>
      <a:lstStyle/>
      <a:p>
        <a:r>
          <a:rPr lang="en-US"/>
          <a:t>McConomy issue addressed 
More Future work added </a:t>
        </a:r>
      </a:p>
    </p188:txBody>
  </p188:cm>
</p188:cmLst>
</file>

<file path=ppt/comments/modernComment_128_CB4359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6A9257-3030-4270-A45A-66DFFF6ACDF9}" authorId="{0D5A666B-EA6E-23CD-6882-65BA60B78C5B}" created="2022-10-10T17:09:23.02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10188688" sldId="296"/>
      <ac:picMk id="12" creationId="{49367FF2-CC60-E423-3BD6-607E0EB589CC}"/>
    </ac:deMkLst>
    <p188:txBody>
      <a:bodyPr/>
      <a:lstStyle/>
      <a:p>
        <a:r>
          <a:rPr lang="en-US"/>
          <a:t>Green part should be chnaged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643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622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721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823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d50fdc8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d50fdc8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5d50fdc80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5d50fdc80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270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507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836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3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d50fdc8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5d50fdc8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371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569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17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481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d50fdc8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d50fdc8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30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d50fdc80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d50fdc80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5d50fdc80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5d50fdc80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d50fdc8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d50fdc8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129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d50fdc8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d50fdc8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105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d50fdc8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d50fdc8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6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d50fdc80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5d50fdc80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841773"/>
            <a:ext cx="7886699" cy="1695266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701528"/>
            <a:ext cx="7886700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6768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6768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955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1201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481454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606040" cy="3070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03270" y="1369219"/>
            <a:ext cx="5212080" cy="3070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6400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9310" y="1371600"/>
            <a:ext cx="2606040" cy="3074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49" y="1371600"/>
            <a:ext cx="5212080" cy="3074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23343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256915"/>
            <a:ext cx="7886700" cy="5072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1753021"/>
            <a:ext cx="2606040" cy="2683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4700" y="1753021"/>
            <a:ext cx="5201841" cy="2683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95718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9310" y="1391000"/>
            <a:ext cx="2606040" cy="3043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387592"/>
            <a:ext cx="2606040" cy="3046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68980" y="1391000"/>
            <a:ext cx="2606040" cy="3043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50750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2218995"/>
            <a:ext cx="3861054" cy="22288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294301"/>
            <a:ext cx="7886700" cy="898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650" y="2218995"/>
            <a:ext cx="3861054" cy="222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22943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9310" y="2207169"/>
            <a:ext cx="2606040" cy="223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387592"/>
            <a:ext cx="7886700" cy="819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650" y="2207169"/>
            <a:ext cx="2606040" cy="223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68980" y="2207169"/>
            <a:ext cx="2606040" cy="223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11692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650" y="1353105"/>
            <a:ext cx="2606040" cy="2740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68980" y="1353105"/>
            <a:ext cx="2606040" cy="2740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909310" y="1353103"/>
            <a:ext cx="2606040" cy="2740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093124"/>
            <a:ext cx="2604849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68980" y="4106918"/>
            <a:ext cx="2606040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06278" y="4106918"/>
            <a:ext cx="2609072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82466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0936" y="1332946"/>
            <a:ext cx="2606040" cy="120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268980" y="1314450"/>
            <a:ext cx="2606040" cy="120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911596" y="1314450"/>
            <a:ext cx="2606040" cy="120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4158913"/>
            <a:ext cx="2604849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63162" y="4158913"/>
            <a:ext cx="2617677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11596" y="4158913"/>
            <a:ext cx="2617677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0936" y="2525644"/>
            <a:ext cx="2604849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3162" y="2525644"/>
            <a:ext cx="2617677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11596" y="2525644"/>
            <a:ext cx="2617677" cy="3429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30936" y="2948006"/>
            <a:ext cx="2606040" cy="120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268980" y="2948005"/>
            <a:ext cx="2606040" cy="120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5911596" y="2948004"/>
            <a:ext cx="2606040" cy="120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0061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737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82883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97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70521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27053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05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68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7052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0045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3844"/>
            <a:ext cx="7886700" cy="4172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11531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4753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42543"/>
            <a:ext cx="7886700" cy="397764"/>
          </a:xfrm>
        </p:spPr>
        <p:txBody>
          <a:bodyPr anchor="b">
            <a:normAutofit/>
          </a:bodyPr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899744"/>
            <a:ext cx="7886700" cy="2057272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5304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7741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6583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772400" y="4208549"/>
            <a:ext cx="1371600" cy="233172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48073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12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/>
        </p:nvSpPr>
        <p:spPr>
          <a:xfrm>
            <a:off x="0" y="4437918"/>
            <a:ext cx="9144000" cy="705583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05" y="4585741"/>
            <a:ext cx="1612246" cy="371586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3786"/>
            <a:ext cx="3086100" cy="273844"/>
          </a:xfrm>
          <a:prstGeom prst="rect">
            <a:avLst/>
          </a:prstGeom>
        </p:spPr>
        <p:txBody>
          <a:bodyPr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653786"/>
            <a:ext cx="528066" cy="273844"/>
          </a:xfrm>
          <a:prstGeom prst="rect">
            <a:avLst/>
          </a:prstGeom>
        </p:spPr>
        <p:txBody>
          <a:bodyPr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52590" y="4675291"/>
            <a:ext cx="25202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423350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0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hyperlink" Target="https://de.wikipedia.org/wiki/Datei:Florida_Power_&amp;_Light_Logo.svg" TargetMode="Externa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microsoft.com/office/2018/10/relationships/comments" Target="../comments/modernComment_109_2D11659D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8/10/relationships/comments" Target="../comments/modernComment_128_CB4359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microsoft.com/office/2018/10/relationships/comments" Target="../comments/modernComment_11D_DC9FE87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18/10/relationships/comments" Target="../comments/modernComment_101_0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18/10/relationships/comments" Target="../comments/modernComment_10C_BDDE8911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8/10/relationships/comments" Target="../comments/modernComment_113_B0F0C96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F_A7A7B8DE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8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21832" y="1504613"/>
            <a:ext cx="7886699" cy="16952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tx1"/>
                </a:solidFill>
                <a:latin typeface="Arial"/>
                <a:cs typeface="Arial"/>
              </a:rPr>
              <a:t>VDR1</a:t>
            </a:r>
            <a:endParaRPr lang="en-US" sz="96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21832" y="2949780"/>
            <a:ext cx="7886700" cy="1241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Arial"/>
                <a:cs typeface="Arial"/>
              </a:rPr>
              <a:t>Team 510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B8475D-317F-E842-722F-1B5F02509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492730" y="206286"/>
            <a:ext cx="5094867" cy="696996"/>
          </a:xfrm>
        </p:spPr>
        <p:txBody>
          <a:bodyPr spcFirstLastPara="1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Who is the customer/sponsor?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BFD385C3-7439-4EAB-5930-25CCEC9F4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5981" y="1458982"/>
            <a:ext cx="2150365" cy="1893060"/>
          </a:xfrm>
        </p:spPr>
      </p:pic>
      <p:sp>
        <p:nvSpPr>
          <p:cNvPr id="85" name="Google Shape;85;p18"/>
          <p:cNvSpPr txBox="1">
            <a:spLocks noGrp="1"/>
          </p:cNvSpPr>
          <p:nvPr>
            <p:ph type="body" sz="half" idx="2"/>
          </p:nvPr>
        </p:nvSpPr>
        <p:spPr>
          <a:xfrm>
            <a:off x="3252478" y="3453269"/>
            <a:ext cx="1884466" cy="776239"/>
          </a:xfrm>
        </p:spPr>
        <p:txBody>
          <a:bodyPr spcFirstLastPara="1" vert="horz" lIns="91425" tIns="91425" rIns="91425" bIns="91425" rtlCol="0" anchor="t" anchorCtr="0">
            <a:normAutofit/>
          </a:bodyPr>
          <a:lstStyle/>
          <a:p>
            <a:pPr marL="342900">
              <a:spcAft>
                <a:spcPts val="1200"/>
              </a:spcAft>
            </a:pPr>
            <a:endParaRPr lang="en-US"/>
          </a:p>
          <a:p>
            <a:pPr marL="342900">
              <a:spcAft>
                <a:spcPts val="1200"/>
              </a:spcAft>
              <a:buChar char="•"/>
            </a:pPr>
            <a:endParaRPr lang="en-US"/>
          </a:p>
          <a:p>
            <a:pPr marL="342900">
              <a:spcAft>
                <a:spcPts val="1200"/>
              </a:spcAft>
              <a:buChar char="•"/>
            </a:pPr>
            <a:endParaRPr lang="en-US"/>
          </a:p>
          <a:p>
            <a:pPr marL="800100" lvl="1">
              <a:spcAft>
                <a:spcPts val="1200"/>
              </a:spcAft>
              <a:buChar char="•"/>
            </a:pPr>
            <a:endParaRPr lang="en-US" sz="1200"/>
          </a:p>
          <a:p>
            <a:pPr marL="800100" lvl="1">
              <a:spcAft>
                <a:spcPts val="1200"/>
              </a:spcAft>
              <a:buChar char="•"/>
            </a:pPr>
            <a:endParaRPr lang="en-US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C328E-C758-235A-4290-350AC7E6A527}"/>
              </a:ext>
            </a:extLst>
          </p:cNvPr>
          <p:cNvSpPr txBox="1"/>
          <p:nvPr/>
        </p:nvSpPr>
        <p:spPr>
          <a:xfrm>
            <a:off x="842137" y="2562921"/>
            <a:ext cx="13150589" cy="211811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7" name="Picture 7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BF2F41BA-1296-3BB1-F266-8F60EA292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084" y="1397879"/>
            <a:ext cx="3040693" cy="1954163"/>
          </a:xfrm>
          <a:prstGeom prst="rect">
            <a:avLst/>
          </a:prstGeom>
        </p:spPr>
      </p:pic>
      <p:pic>
        <p:nvPicPr>
          <p:cNvPr id="8" name="Picture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6E37148-DF58-A50A-FC61-EAC9EB9697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272" y="1379299"/>
            <a:ext cx="2907604" cy="19540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27B97-05F2-5A34-4BE7-B6E37E48A6EA}"/>
              </a:ext>
            </a:extLst>
          </p:cNvPr>
          <p:cNvSpPr txBox="1"/>
          <p:nvPr/>
        </p:nvSpPr>
        <p:spPr>
          <a:xfrm>
            <a:off x="493211" y="3454442"/>
            <a:ext cx="20159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Arial  "/>
                <a:cs typeface="Calibri"/>
              </a:rPr>
              <a:t>Sponsor Florida Power and Light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8E801-AD98-9212-F62A-6AC1C6184639}"/>
              </a:ext>
            </a:extLst>
          </p:cNvPr>
          <p:cNvSpPr txBox="1"/>
          <p:nvPr/>
        </p:nvSpPr>
        <p:spPr>
          <a:xfrm>
            <a:off x="3366227" y="3474165"/>
            <a:ext cx="202569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Arial  "/>
                <a:cs typeface="Calibri"/>
              </a:rPr>
              <a:t>Linesmen</a:t>
            </a:r>
            <a:endParaRPr lang="en-US" sz="1200" b="1">
              <a:latin typeface="Arial  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5E89D-163C-2C7A-C7AA-18648C82AA4A}"/>
              </a:ext>
            </a:extLst>
          </p:cNvPr>
          <p:cNvSpPr txBox="1"/>
          <p:nvPr/>
        </p:nvSpPr>
        <p:spPr>
          <a:xfrm>
            <a:off x="6438834" y="3474166"/>
            <a:ext cx="19571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Arial  "/>
                <a:cs typeface="Calibri"/>
              </a:rPr>
              <a:t>Restoration Specialists</a:t>
            </a:r>
            <a:endParaRPr lang="en-US" sz="1200" b="1">
              <a:latin typeface="Arial  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D2203-C89E-38B4-4C32-E4F16C59F279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Ebony Bland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ECCBC-D60E-98F9-39B2-8F035F8B1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E7A1FC-1399-FB97-60C1-4CA1A809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98" y="1912516"/>
            <a:ext cx="1669540" cy="240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B03B4E7-784E-57BF-F858-8A9FA8A416BB}"/>
              </a:ext>
            </a:extLst>
          </p:cNvPr>
          <p:cNvSpPr/>
          <p:nvPr/>
        </p:nvSpPr>
        <p:spPr>
          <a:xfrm>
            <a:off x="3784498" y="931527"/>
            <a:ext cx="1424129" cy="1061294"/>
          </a:xfrm>
          <a:prstGeom prst="wedgeRoundRectCallout">
            <a:avLst>
              <a:gd name="adj1" fmla="val -8527"/>
              <a:gd name="adj2" fmla="val 7822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9F44EA-187E-88F6-60FE-F387BC52A1FC}"/>
              </a:ext>
            </a:extLst>
          </p:cNvPr>
          <p:cNvCxnSpPr>
            <a:cxnSpLocks/>
          </p:cNvCxnSpPr>
          <p:nvPr/>
        </p:nvCxnSpPr>
        <p:spPr>
          <a:xfrm>
            <a:off x="4057650" y="1240432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36FEBE-05AF-1BBC-154C-8868995E24F7}"/>
              </a:ext>
            </a:extLst>
          </p:cNvPr>
          <p:cNvCxnSpPr>
            <a:cxnSpLocks/>
          </p:cNvCxnSpPr>
          <p:nvPr/>
        </p:nvCxnSpPr>
        <p:spPr>
          <a:xfrm>
            <a:off x="4057650" y="1347874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2EF87B-B82A-C4C5-9C10-65733F04D494}"/>
              </a:ext>
            </a:extLst>
          </p:cNvPr>
          <p:cNvCxnSpPr>
            <a:cxnSpLocks/>
          </p:cNvCxnSpPr>
          <p:nvPr/>
        </p:nvCxnSpPr>
        <p:spPr>
          <a:xfrm>
            <a:off x="4057650" y="1462174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D20E3C-69D3-F69E-2F30-F5EE40901AA0}"/>
              </a:ext>
            </a:extLst>
          </p:cNvPr>
          <p:cNvCxnSpPr>
            <a:cxnSpLocks/>
          </p:cNvCxnSpPr>
          <p:nvPr/>
        </p:nvCxnSpPr>
        <p:spPr>
          <a:xfrm>
            <a:off x="4057650" y="1561892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33C9E2-1F30-B1B9-77D4-711E2B564C2C}"/>
              </a:ext>
            </a:extLst>
          </p:cNvPr>
          <p:cNvCxnSpPr>
            <a:cxnSpLocks/>
          </p:cNvCxnSpPr>
          <p:nvPr/>
        </p:nvCxnSpPr>
        <p:spPr>
          <a:xfrm>
            <a:off x="4057650" y="1683916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FC1311-5D23-C4A2-1EB5-ED528B9E5941}"/>
              </a:ext>
            </a:extLst>
          </p:cNvPr>
          <p:cNvCxnSpPr>
            <a:cxnSpLocks/>
          </p:cNvCxnSpPr>
          <p:nvPr/>
        </p:nvCxnSpPr>
        <p:spPr>
          <a:xfrm>
            <a:off x="4057650" y="1798216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Question Marks - The Origins... - Creativelix.com ⦿ Expressing Concerns">
            <a:extLst>
              <a:ext uri="{FF2B5EF4-FFF2-40B4-BE49-F238E27FC236}">
                <a16:creationId xmlns:a16="http://schemas.microsoft.com/office/drawing/2014/main" id="{7FBD8FAD-3C9A-E3FE-025F-8E695FD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4" y="934127"/>
            <a:ext cx="2075799" cy="137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CDE25A-36B7-F2ED-6AF4-7FCA08E1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64" y="453458"/>
            <a:ext cx="2216867" cy="221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2B10FB6-8791-85B7-5D32-9E64A83AB973}"/>
              </a:ext>
            </a:extLst>
          </p:cNvPr>
          <p:cNvSpPr/>
          <p:nvPr/>
        </p:nvSpPr>
        <p:spPr>
          <a:xfrm>
            <a:off x="2411586" y="1822929"/>
            <a:ext cx="810197" cy="510644"/>
          </a:xfrm>
          <a:prstGeom prst="rightArrow">
            <a:avLst>
              <a:gd name="adj1" fmla="val 58881"/>
              <a:gd name="adj2" fmla="val 9218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5FE9273-D2E2-69AA-21E1-69A034EE0AAE}"/>
              </a:ext>
            </a:extLst>
          </p:cNvPr>
          <p:cNvSpPr/>
          <p:nvPr/>
        </p:nvSpPr>
        <p:spPr>
          <a:xfrm>
            <a:off x="6108022" y="1822929"/>
            <a:ext cx="810197" cy="510644"/>
          </a:xfrm>
          <a:prstGeom prst="rightArrow">
            <a:avLst>
              <a:gd name="adj1" fmla="val 58881"/>
              <a:gd name="adj2" fmla="val 9218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94382C-E2FA-83E9-3C21-7B2E1EAE5EA7}"/>
              </a:ext>
            </a:extLst>
          </p:cNvPr>
          <p:cNvSpPr txBox="1"/>
          <p:nvPr/>
        </p:nvSpPr>
        <p:spPr>
          <a:xfrm>
            <a:off x="100184" y="157734"/>
            <a:ext cx="273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B7B09C"/>
                </a:solidFill>
                <a:latin typeface="Arial Black" panose="020B0A04020102020204" pitchFamily="34" charset="0"/>
              </a:rPr>
              <a:t>CUSTOMER NEEDS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E450CAE-D3E2-8D42-AA7E-6C7295942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64" y="453457"/>
            <a:ext cx="2216867" cy="221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D8F8A1-A42F-9B91-9836-1C1EE8D6740C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Ebony Bland</a:t>
            </a:r>
            <a:endParaRPr lang="en-US" sz="1500">
              <a:latin typeface="Times New Roman"/>
              <a:cs typeface="Times New Roman"/>
            </a:endParaRPr>
          </a:p>
        </p:txBody>
      </p:sp>
      <p:pic>
        <p:nvPicPr>
          <p:cNvPr id="2048" name="Picture 204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363AAC3-B794-660C-ED4D-45DDDD53ED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741"/>
          <a:stretch/>
        </p:blipFill>
        <p:spPr>
          <a:xfrm>
            <a:off x="0" y="2737494"/>
            <a:ext cx="3044334" cy="1387323"/>
          </a:xfrm>
          <a:prstGeom prst="ellipse">
            <a:avLst/>
          </a:prstGeom>
        </p:spPr>
      </p:pic>
      <p:pic>
        <p:nvPicPr>
          <p:cNvPr id="2049" name="Picture 204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8AE400C-E191-250B-A8DD-3CF014DC12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741"/>
          <a:stretch/>
        </p:blipFill>
        <p:spPr>
          <a:xfrm>
            <a:off x="6194202" y="2737494"/>
            <a:ext cx="3044334" cy="1387323"/>
          </a:xfrm>
          <a:prstGeom prst="ellipse">
            <a:avLst/>
          </a:prstGeom>
        </p:spPr>
      </p:pic>
      <p:sp>
        <p:nvSpPr>
          <p:cNvPr id="2051" name="Slide Number Placeholder 2050">
            <a:extLst>
              <a:ext uri="{FF2B5EF4-FFF2-40B4-BE49-F238E27FC236}">
                <a16:creationId xmlns:a16="http://schemas.microsoft.com/office/drawing/2014/main" id="{A1F506D9-2A02-8E32-EE6C-0AAC858522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6114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AB91966-E7B6-7F57-274C-6CC045E6681E}"/>
              </a:ext>
            </a:extLst>
          </p:cNvPr>
          <p:cNvSpPr/>
          <p:nvPr/>
        </p:nvSpPr>
        <p:spPr>
          <a:xfrm>
            <a:off x="3784498" y="931527"/>
            <a:ext cx="1424129" cy="1061294"/>
          </a:xfrm>
          <a:prstGeom prst="wedgeRoundRectCallout">
            <a:avLst>
              <a:gd name="adj1" fmla="val -8527"/>
              <a:gd name="adj2" fmla="val 7822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Picture 4" descr="Question Marks - The Origins... - Creativelix.com ⦿ Expressing Concerns">
            <a:extLst>
              <a:ext uri="{FF2B5EF4-FFF2-40B4-BE49-F238E27FC236}">
                <a16:creationId xmlns:a16="http://schemas.microsoft.com/office/drawing/2014/main" id="{01BCE3AB-879C-2A25-5F80-E6C11B64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" y="874802"/>
            <a:ext cx="2075799" cy="137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011DB9-0B32-7727-FAC9-66D2519E4243}"/>
              </a:ext>
            </a:extLst>
          </p:cNvPr>
          <p:cNvCxnSpPr>
            <a:cxnSpLocks/>
          </p:cNvCxnSpPr>
          <p:nvPr/>
        </p:nvCxnSpPr>
        <p:spPr>
          <a:xfrm>
            <a:off x="4057650" y="1240432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FA7AE1-2BA1-FD76-54FF-91460F893FF3}"/>
              </a:ext>
            </a:extLst>
          </p:cNvPr>
          <p:cNvCxnSpPr>
            <a:cxnSpLocks/>
          </p:cNvCxnSpPr>
          <p:nvPr/>
        </p:nvCxnSpPr>
        <p:spPr>
          <a:xfrm>
            <a:off x="4057650" y="1347874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ACC94B-858A-21E9-46B8-A4533DB0AC7C}"/>
              </a:ext>
            </a:extLst>
          </p:cNvPr>
          <p:cNvCxnSpPr>
            <a:cxnSpLocks/>
          </p:cNvCxnSpPr>
          <p:nvPr/>
        </p:nvCxnSpPr>
        <p:spPr>
          <a:xfrm>
            <a:off x="4057650" y="1462174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4EB3DB-8824-8959-1678-44BD0F12341D}"/>
              </a:ext>
            </a:extLst>
          </p:cNvPr>
          <p:cNvCxnSpPr>
            <a:cxnSpLocks/>
          </p:cNvCxnSpPr>
          <p:nvPr/>
        </p:nvCxnSpPr>
        <p:spPr>
          <a:xfrm>
            <a:off x="4057650" y="1561892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4309CC-708F-60F2-D2B8-1244C967D668}"/>
              </a:ext>
            </a:extLst>
          </p:cNvPr>
          <p:cNvCxnSpPr>
            <a:cxnSpLocks/>
          </p:cNvCxnSpPr>
          <p:nvPr/>
        </p:nvCxnSpPr>
        <p:spPr>
          <a:xfrm>
            <a:off x="4057650" y="1683916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98E45A-E0C8-5714-5268-A7CD6F21B95B}"/>
              </a:ext>
            </a:extLst>
          </p:cNvPr>
          <p:cNvCxnSpPr>
            <a:cxnSpLocks/>
          </p:cNvCxnSpPr>
          <p:nvPr/>
        </p:nvCxnSpPr>
        <p:spPr>
          <a:xfrm>
            <a:off x="4057650" y="1798216"/>
            <a:ext cx="87782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DE69E188-F1AD-8151-7A3F-ACAA3B28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50" y="239440"/>
            <a:ext cx="2216867" cy="221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58EFF2-47DA-2921-0D5C-3DD670249ADA}"/>
              </a:ext>
            </a:extLst>
          </p:cNvPr>
          <p:cNvSpPr txBox="1"/>
          <p:nvPr/>
        </p:nvSpPr>
        <p:spPr>
          <a:xfrm>
            <a:off x="100184" y="157734"/>
            <a:ext cx="273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B7B09C"/>
                </a:solidFill>
                <a:latin typeface="Arial Black" panose="020B0A04020102020204" pitchFamily="34" charset="0"/>
              </a:rPr>
              <a:t>CUSTOMER NEEDS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A43987CE-0A17-A1D6-3C57-3F5B77E6E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42484"/>
              </p:ext>
            </p:extLst>
          </p:nvPr>
        </p:nvGraphicFramePr>
        <p:xfrm>
          <a:off x="254834" y="2328592"/>
          <a:ext cx="8716780" cy="2049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593">
                  <a:extLst>
                    <a:ext uri="{9D8B030D-6E8A-4147-A177-3AD203B41FA5}">
                      <a16:colId xmlns:a16="http://schemas.microsoft.com/office/drawing/2014/main" val="3194831421"/>
                    </a:ext>
                  </a:extLst>
                </a:gridCol>
                <a:gridCol w="3022458">
                  <a:extLst>
                    <a:ext uri="{9D8B030D-6E8A-4147-A177-3AD203B41FA5}">
                      <a16:colId xmlns:a16="http://schemas.microsoft.com/office/drawing/2014/main" val="2493871230"/>
                    </a:ext>
                  </a:extLst>
                </a:gridCol>
                <a:gridCol w="2788729">
                  <a:extLst>
                    <a:ext uri="{9D8B030D-6E8A-4147-A177-3AD203B41FA5}">
                      <a16:colId xmlns:a16="http://schemas.microsoft.com/office/drawing/2014/main" val="4032494838"/>
                    </a:ext>
                  </a:extLst>
                </a:gridCol>
              </a:tblGrid>
              <a:tr h="389687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 "/>
                        </a:rPr>
                        <a:t>Questions</a:t>
                      </a: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 "/>
                        </a:rPr>
                        <a:t>Statements</a:t>
                      </a: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 "/>
                        </a:rPr>
                        <a:t>Interpreted Needs</a:t>
                      </a: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286868"/>
                  </a:ext>
                </a:extLst>
              </a:tr>
              <a:tr h="5526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Intended User?</a:t>
                      </a:r>
                      <a:endParaRPr lang="en-US" sz="1500">
                        <a:latin typeface="Arial  "/>
                      </a:endParaRPr>
                    </a:p>
                    <a:p>
                      <a:endParaRPr lang="en-US" sz="1400">
                        <a:effectLst/>
                        <a:latin typeface="Arial  "/>
                      </a:endParaRP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Typical users are linemen and engineers doing field work. </a:t>
                      </a:r>
                      <a:endParaRPr lang="en-US" sz="1500">
                        <a:latin typeface="Arial  "/>
                      </a:endParaRP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kern="1200">
                          <a:solidFill>
                            <a:schemeClr val="dk1"/>
                          </a:solidFill>
                          <a:effectLst/>
                          <a:latin typeface="Arial  "/>
                          <a:ea typeface="+mn-ea"/>
                          <a:cs typeface="+mn-cs"/>
                        </a:rPr>
                        <a:t>The device needs to be easy operate to in a field environment.</a:t>
                      </a:r>
                      <a:endParaRPr lang="en-US" sz="1400">
                        <a:effectLst/>
                        <a:latin typeface="Arial  "/>
                      </a:endParaRP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978089"/>
                  </a:ext>
                </a:extLst>
              </a:tr>
              <a:tr h="552622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Operating Environment ?</a:t>
                      </a:r>
                      <a:endParaRPr lang="en-US" sz="1400">
                        <a:effectLst/>
                        <a:latin typeface="Arial  "/>
                      </a:endParaRP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Residential areas. Design device for ideal weather conditions</a:t>
                      </a:r>
                      <a:endParaRPr lang="en-US" sz="1500">
                        <a:latin typeface="Arial  "/>
                      </a:endParaRP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  "/>
                        </a:rPr>
                        <a:t>Used in safe weather conditions</a:t>
                      </a: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86001"/>
                  </a:ext>
                </a:extLst>
              </a:tr>
              <a:tr h="552622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Current Dimensions of the Product?</a:t>
                      </a:r>
                      <a:endParaRPr lang="en-US" sz="1400">
                        <a:effectLst/>
                        <a:latin typeface="Arial  "/>
                      </a:endParaRP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Approximately 4 feet long when fully collapsed.</a:t>
                      </a:r>
                      <a:endParaRPr lang="en-US" sz="1400">
                        <a:effectLst/>
                        <a:latin typeface="Arial  "/>
                      </a:endParaRP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  "/>
                        </a:rPr>
                        <a:t>Device fits inside Bucket truck for transportation</a:t>
                      </a:r>
                    </a:p>
                  </a:txBody>
                  <a:tcPr marL="96086" marR="96086" marT="48044" marB="480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627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5A0EF3D-C960-DBED-533B-E409F6EF896D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Ebony Bland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90B9E-057B-66FD-085B-977C069A34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6604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36784 0.002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13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8F38100-ABF8-A805-9239-D48416F9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70" y="2640380"/>
            <a:ext cx="1189271" cy="137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9DEE1-35DF-3297-B461-CCF4CA408EC3}"/>
              </a:ext>
            </a:extLst>
          </p:cNvPr>
          <p:cNvSpPr txBox="1"/>
          <p:nvPr/>
        </p:nvSpPr>
        <p:spPr>
          <a:xfrm>
            <a:off x="100184" y="157734"/>
            <a:ext cx="273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B7B09C"/>
                </a:solidFill>
                <a:latin typeface="Arial Black" panose="020B0A04020102020204" pitchFamily="34" charset="0"/>
              </a:rPr>
              <a:t>CUSTOMER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D7A69-FF84-4386-6718-B6FBE256311A}"/>
              </a:ext>
            </a:extLst>
          </p:cNvPr>
          <p:cNvSpPr txBox="1"/>
          <p:nvPr/>
        </p:nvSpPr>
        <p:spPr>
          <a:xfrm>
            <a:off x="2626614" y="164592"/>
            <a:ext cx="35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B7B09C"/>
                </a:solidFill>
                <a:latin typeface="Arial Black" panose="020B0A04020102020204" pitchFamily="34" charset="0"/>
              </a:rPr>
              <a:t>- INTERPRETED NEEDS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34468BA-05A6-F685-EA17-6EB6E8EAA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17" y="-216459"/>
            <a:ext cx="3336529" cy="333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C04E314-0FAD-61F8-7D87-61DBEDE7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2" y="1804206"/>
            <a:ext cx="2443748" cy="263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7430CC-309F-BB23-DD41-D947868F9D99}"/>
              </a:ext>
            </a:extLst>
          </p:cNvPr>
          <p:cNvGrpSpPr/>
          <p:nvPr/>
        </p:nvGrpSpPr>
        <p:grpSpPr>
          <a:xfrm>
            <a:off x="1011526" y="2739045"/>
            <a:ext cx="1177368" cy="1273571"/>
            <a:chOff x="1925597" y="3755254"/>
            <a:chExt cx="1945076" cy="2104008"/>
          </a:xfrm>
          <a:gradFill flip="none" rotWithShape="1">
            <a:gsLst>
              <a:gs pos="21000">
                <a:srgbClr val="FF0000">
                  <a:tint val="66000"/>
                  <a:satMod val="160000"/>
                  <a:alpha val="86000"/>
                  <a:lumMod val="85000"/>
                </a:srgbClr>
              </a:gs>
              <a:gs pos="10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A15B015-2E12-1A73-1B1A-CA433F2FAAA9}"/>
                </a:ext>
              </a:extLst>
            </p:cNvPr>
            <p:cNvSpPr/>
            <p:nvPr/>
          </p:nvSpPr>
          <p:spPr>
            <a:xfrm>
              <a:off x="2689759" y="4971495"/>
              <a:ext cx="1003352" cy="887767"/>
            </a:xfrm>
            <a:custGeom>
              <a:avLst/>
              <a:gdLst>
                <a:gd name="connsiteX0" fmla="*/ 497324 w 1003352"/>
                <a:gd name="connsiteY0" fmla="*/ 159798 h 887767"/>
                <a:gd name="connsiteX1" fmla="*/ 497324 w 1003352"/>
                <a:gd name="connsiteY1" fmla="*/ 159798 h 887767"/>
                <a:gd name="connsiteX2" fmla="*/ 364159 w 1003352"/>
                <a:gd name="connsiteY2" fmla="*/ 204187 h 887767"/>
                <a:gd name="connsiteX3" fmla="*/ 284260 w 1003352"/>
                <a:gd name="connsiteY3" fmla="*/ 257453 h 887767"/>
                <a:gd name="connsiteX4" fmla="*/ 186606 w 1003352"/>
                <a:gd name="connsiteY4" fmla="*/ 319596 h 887767"/>
                <a:gd name="connsiteX5" fmla="*/ 35686 w 1003352"/>
                <a:gd name="connsiteY5" fmla="*/ 443884 h 887767"/>
                <a:gd name="connsiteX6" fmla="*/ 175 w 1003352"/>
                <a:gd name="connsiteY6" fmla="*/ 559293 h 887767"/>
                <a:gd name="connsiteX7" fmla="*/ 35686 w 1003352"/>
                <a:gd name="connsiteY7" fmla="*/ 790113 h 887767"/>
                <a:gd name="connsiteX8" fmla="*/ 80074 w 1003352"/>
                <a:gd name="connsiteY8" fmla="*/ 852256 h 887767"/>
                <a:gd name="connsiteX9" fmla="*/ 222117 w 1003352"/>
                <a:gd name="connsiteY9" fmla="*/ 878889 h 887767"/>
                <a:gd name="connsiteX10" fmla="*/ 399670 w 1003352"/>
                <a:gd name="connsiteY10" fmla="*/ 887767 h 887767"/>
                <a:gd name="connsiteX11" fmla="*/ 479569 w 1003352"/>
                <a:gd name="connsiteY11" fmla="*/ 878889 h 887767"/>
                <a:gd name="connsiteX12" fmla="*/ 559468 w 1003352"/>
                <a:gd name="connsiteY12" fmla="*/ 852256 h 887767"/>
                <a:gd name="connsiteX13" fmla="*/ 621612 w 1003352"/>
                <a:gd name="connsiteY13" fmla="*/ 834501 h 887767"/>
                <a:gd name="connsiteX14" fmla="*/ 683756 w 1003352"/>
                <a:gd name="connsiteY14" fmla="*/ 781235 h 887767"/>
                <a:gd name="connsiteX15" fmla="*/ 754777 w 1003352"/>
                <a:gd name="connsiteY15" fmla="*/ 745724 h 887767"/>
                <a:gd name="connsiteX16" fmla="*/ 790288 w 1003352"/>
                <a:gd name="connsiteY16" fmla="*/ 656948 h 887767"/>
                <a:gd name="connsiteX17" fmla="*/ 825798 w 1003352"/>
                <a:gd name="connsiteY17" fmla="*/ 452761 h 887767"/>
                <a:gd name="connsiteX18" fmla="*/ 887942 w 1003352"/>
                <a:gd name="connsiteY18" fmla="*/ 363985 h 887767"/>
                <a:gd name="connsiteX19" fmla="*/ 976719 w 1003352"/>
                <a:gd name="connsiteY19" fmla="*/ 266330 h 887767"/>
                <a:gd name="connsiteX20" fmla="*/ 985596 w 1003352"/>
                <a:gd name="connsiteY20" fmla="*/ 221942 h 887767"/>
                <a:gd name="connsiteX21" fmla="*/ 1003352 w 1003352"/>
                <a:gd name="connsiteY21" fmla="*/ 177554 h 887767"/>
                <a:gd name="connsiteX22" fmla="*/ 985596 w 1003352"/>
                <a:gd name="connsiteY22" fmla="*/ 71022 h 887767"/>
                <a:gd name="connsiteX23" fmla="*/ 976719 w 1003352"/>
                <a:gd name="connsiteY23" fmla="*/ 44388 h 887767"/>
                <a:gd name="connsiteX24" fmla="*/ 950086 w 1003352"/>
                <a:gd name="connsiteY24" fmla="*/ 17755 h 887767"/>
                <a:gd name="connsiteX25" fmla="*/ 870187 w 1003352"/>
                <a:gd name="connsiteY25" fmla="*/ 0 h 887767"/>
                <a:gd name="connsiteX26" fmla="*/ 737022 w 1003352"/>
                <a:gd name="connsiteY26" fmla="*/ 17755 h 887767"/>
                <a:gd name="connsiteX27" fmla="*/ 719266 w 1003352"/>
                <a:gd name="connsiteY27" fmla="*/ 35511 h 887767"/>
                <a:gd name="connsiteX28" fmla="*/ 674878 w 1003352"/>
                <a:gd name="connsiteY28" fmla="*/ 71022 h 887767"/>
                <a:gd name="connsiteX29" fmla="*/ 586101 w 1003352"/>
                <a:gd name="connsiteY29" fmla="*/ 97655 h 887767"/>
                <a:gd name="connsiteX30" fmla="*/ 541713 w 1003352"/>
                <a:gd name="connsiteY30" fmla="*/ 124288 h 887767"/>
                <a:gd name="connsiteX31" fmla="*/ 497324 w 1003352"/>
                <a:gd name="connsiteY31" fmla="*/ 159798 h 88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3352" h="887767">
                  <a:moveTo>
                    <a:pt x="497324" y="159798"/>
                  </a:moveTo>
                  <a:lnTo>
                    <a:pt x="497324" y="159798"/>
                  </a:lnTo>
                  <a:cubicBezTo>
                    <a:pt x="452936" y="174594"/>
                    <a:pt x="406694" y="184692"/>
                    <a:pt x="364159" y="204187"/>
                  </a:cubicBezTo>
                  <a:cubicBezTo>
                    <a:pt x="335061" y="217524"/>
                    <a:pt x="311098" y="240009"/>
                    <a:pt x="284260" y="257453"/>
                  </a:cubicBezTo>
                  <a:cubicBezTo>
                    <a:pt x="251910" y="278480"/>
                    <a:pt x="215643" y="294189"/>
                    <a:pt x="186606" y="319596"/>
                  </a:cubicBezTo>
                  <a:cubicBezTo>
                    <a:pt x="90193" y="403958"/>
                    <a:pt x="140416" y="362427"/>
                    <a:pt x="35686" y="443884"/>
                  </a:cubicBezTo>
                  <a:cubicBezTo>
                    <a:pt x="12629" y="489999"/>
                    <a:pt x="-1772" y="504764"/>
                    <a:pt x="175" y="559293"/>
                  </a:cubicBezTo>
                  <a:cubicBezTo>
                    <a:pt x="9162" y="810946"/>
                    <a:pt x="-2630" y="675164"/>
                    <a:pt x="35686" y="790113"/>
                  </a:cubicBezTo>
                  <a:cubicBezTo>
                    <a:pt x="48161" y="827538"/>
                    <a:pt x="34790" y="833388"/>
                    <a:pt x="80074" y="852256"/>
                  </a:cubicBezTo>
                  <a:cubicBezTo>
                    <a:pt x="113671" y="866255"/>
                    <a:pt x="186100" y="876316"/>
                    <a:pt x="222117" y="878889"/>
                  </a:cubicBezTo>
                  <a:cubicBezTo>
                    <a:pt x="281225" y="883111"/>
                    <a:pt x="340486" y="884808"/>
                    <a:pt x="399670" y="887767"/>
                  </a:cubicBezTo>
                  <a:cubicBezTo>
                    <a:pt x="426303" y="884808"/>
                    <a:pt x="453410" y="884702"/>
                    <a:pt x="479569" y="878889"/>
                  </a:cubicBezTo>
                  <a:cubicBezTo>
                    <a:pt x="506974" y="872799"/>
                    <a:pt x="532672" y="860630"/>
                    <a:pt x="559468" y="852256"/>
                  </a:cubicBezTo>
                  <a:cubicBezTo>
                    <a:pt x="580031" y="845830"/>
                    <a:pt x="600897" y="840419"/>
                    <a:pt x="621612" y="834501"/>
                  </a:cubicBezTo>
                  <a:cubicBezTo>
                    <a:pt x="642327" y="816746"/>
                    <a:pt x="661055" y="796369"/>
                    <a:pt x="683756" y="781235"/>
                  </a:cubicBezTo>
                  <a:cubicBezTo>
                    <a:pt x="705779" y="766553"/>
                    <a:pt x="735192" y="763528"/>
                    <a:pt x="754777" y="745724"/>
                  </a:cubicBezTo>
                  <a:cubicBezTo>
                    <a:pt x="775540" y="726848"/>
                    <a:pt x="783557" y="683872"/>
                    <a:pt x="790288" y="656948"/>
                  </a:cubicBezTo>
                  <a:cubicBezTo>
                    <a:pt x="798600" y="582137"/>
                    <a:pt x="801842" y="528623"/>
                    <a:pt x="825798" y="452761"/>
                  </a:cubicBezTo>
                  <a:cubicBezTo>
                    <a:pt x="834329" y="425746"/>
                    <a:pt x="872236" y="384927"/>
                    <a:pt x="887942" y="363985"/>
                  </a:cubicBezTo>
                  <a:cubicBezTo>
                    <a:pt x="950271" y="280880"/>
                    <a:pt x="907296" y="321868"/>
                    <a:pt x="976719" y="266330"/>
                  </a:cubicBezTo>
                  <a:cubicBezTo>
                    <a:pt x="979678" y="251534"/>
                    <a:pt x="981260" y="236395"/>
                    <a:pt x="985596" y="221942"/>
                  </a:cubicBezTo>
                  <a:cubicBezTo>
                    <a:pt x="990175" y="206678"/>
                    <a:pt x="1003352" y="193490"/>
                    <a:pt x="1003352" y="177554"/>
                  </a:cubicBezTo>
                  <a:cubicBezTo>
                    <a:pt x="1003352" y="141553"/>
                    <a:pt x="992656" y="106323"/>
                    <a:pt x="985596" y="71022"/>
                  </a:cubicBezTo>
                  <a:cubicBezTo>
                    <a:pt x="983761" y="61846"/>
                    <a:pt x="981910" y="52175"/>
                    <a:pt x="976719" y="44388"/>
                  </a:cubicBezTo>
                  <a:cubicBezTo>
                    <a:pt x="969755" y="33942"/>
                    <a:pt x="960987" y="23984"/>
                    <a:pt x="950086" y="17755"/>
                  </a:cubicBezTo>
                  <a:cubicBezTo>
                    <a:pt x="943339" y="13900"/>
                    <a:pt x="872864" y="536"/>
                    <a:pt x="870187" y="0"/>
                  </a:cubicBezTo>
                  <a:cubicBezTo>
                    <a:pt x="825799" y="5918"/>
                    <a:pt x="780613" y="7498"/>
                    <a:pt x="737022" y="17755"/>
                  </a:cubicBezTo>
                  <a:cubicBezTo>
                    <a:pt x="728874" y="19672"/>
                    <a:pt x="725621" y="30064"/>
                    <a:pt x="719266" y="35511"/>
                  </a:cubicBezTo>
                  <a:cubicBezTo>
                    <a:pt x="704879" y="47842"/>
                    <a:pt x="691126" y="61273"/>
                    <a:pt x="674878" y="71022"/>
                  </a:cubicBezTo>
                  <a:cubicBezTo>
                    <a:pt x="645680" y="88541"/>
                    <a:pt x="618467" y="91182"/>
                    <a:pt x="586101" y="97655"/>
                  </a:cubicBezTo>
                  <a:cubicBezTo>
                    <a:pt x="571305" y="106533"/>
                    <a:pt x="555517" y="113935"/>
                    <a:pt x="541713" y="124288"/>
                  </a:cubicBezTo>
                  <a:cubicBezTo>
                    <a:pt x="479097" y="171250"/>
                    <a:pt x="504722" y="153880"/>
                    <a:pt x="497324" y="1597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324ED0-93DF-7A56-9DF1-6EBBCF03B062}"/>
                </a:ext>
              </a:extLst>
            </p:cNvPr>
            <p:cNvSpPr/>
            <p:nvPr/>
          </p:nvSpPr>
          <p:spPr>
            <a:xfrm>
              <a:off x="2956235" y="3755254"/>
              <a:ext cx="914438" cy="1065321"/>
            </a:xfrm>
            <a:custGeom>
              <a:avLst/>
              <a:gdLst>
                <a:gd name="connsiteX0" fmla="*/ 186460 w 914438"/>
                <a:gd name="connsiteY0" fmla="*/ 0 h 1065321"/>
                <a:gd name="connsiteX1" fmla="*/ 186460 w 914438"/>
                <a:gd name="connsiteY1" fmla="*/ 0 h 1065321"/>
                <a:gd name="connsiteX2" fmla="*/ 35540 w 914438"/>
                <a:gd name="connsiteY2" fmla="*/ 26633 h 1065321"/>
                <a:gd name="connsiteX3" fmla="*/ 35540 w 914438"/>
                <a:gd name="connsiteY3" fmla="*/ 159798 h 1065321"/>
                <a:gd name="connsiteX4" fmla="*/ 79928 w 914438"/>
                <a:gd name="connsiteY4" fmla="*/ 204187 h 1065321"/>
                <a:gd name="connsiteX5" fmla="*/ 195338 w 914438"/>
                <a:gd name="connsiteY5" fmla="*/ 301841 h 1065321"/>
                <a:gd name="connsiteX6" fmla="*/ 292992 w 914438"/>
                <a:gd name="connsiteY6" fmla="*/ 408373 h 1065321"/>
                <a:gd name="connsiteX7" fmla="*/ 319625 w 914438"/>
                <a:gd name="connsiteY7" fmla="*/ 452762 h 1065321"/>
                <a:gd name="connsiteX8" fmla="*/ 328503 w 914438"/>
                <a:gd name="connsiteY8" fmla="*/ 488272 h 1065321"/>
                <a:gd name="connsiteX9" fmla="*/ 310748 w 914438"/>
                <a:gd name="connsiteY9" fmla="*/ 692459 h 1065321"/>
                <a:gd name="connsiteX10" fmla="*/ 328503 w 914438"/>
                <a:gd name="connsiteY10" fmla="*/ 807868 h 1065321"/>
                <a:gd name="connsiteX11" fmla="*/ 355136 w 914438"/>
                <a:gd name="connsiteY11" fmla="*/ 843379 h 1065321"/>
                <a:gd name="connsiteX12" fmla="*/ 381769 w 914438"/>
                <a:gd name="connsiteY12" fmla="*/ 896645 h 1065321"/>
                <a:gd name="connsiteX13" fmla="*/ 479423 w 914438"/>
                <a:gd name="connsiteY13" fmla="*/ 976544 h 1065321"/>
                <a:gd name="connsiteX14" fmla="*/ 506056 w 914438"/>
                <a:gd name="connsiteY14" fmla="*/ 994299 h 1065321"/>
                <a:gd name="connsiteX15" fmla="*/ 594833 w 914438"/>
                <a:gd name="connsiteY15" fmla="*/ 1038688 h 1065321"/>
                <a:gd name="connsiteX16" fmla="*/ 674732 w 914438"/>
                <a:gd name="connsiteY16" fmla="*/ 1065321 h 1065321"/>
                <a:gd name="connsiteX17" fmla="*/ 878918 w 914438"/>
                <a:gd name="connsiteY17" fmla="*/ 994299 h 1065321"/>
                <a:gd name="connsiteX18" fmla="*/ 887796 w 914438"/>
                <a:gd name="connsiteY18" fmla="*/ 958789 h 1065321"/>
                <a:gd name="connsiteX19" fmla="*/ 914429 w 914438"/>
                <a:gd name="connsiteY19" fmla="*/ 674703 h 1065321"/>
                <a:gd name="connsiteX20" fmla="*/ 896674 w 914438"/>
                <a:gd name="connsiteY20" fmla="*/ 506028 h 1065321"/>
                <a:gd name="connsiteX21" fmla="*/ 878918 w 914438"/>
                <a:gd name="connsiteY21" fmla="*/ 479395 h 1065321"/>
                <a:gd name="connsiteX22" fmla="*/ 852285 w 914438"/>
                <a:gd name="connsiteY22" fmla="*/ 461639 h 1065321"/>
                <a:gd name="connsiteX23" fmla="*/ 834530 w 914438"/>
                <a:gd name="connsiteY23" fmla="*/ 435006 h 1065321"/>
                <a:gd name="connsiteX24" fmla="*/ 754631 w 914438"/>
                <a:gd name="connsiteY24" fmla="*/ 355107 h 1065321"/>
                <a:gd name="connsiteX25" fmla="*/ 674732 w 914438"/>
                <a:gd name="connsiteY25" fmla="*/ 266330 h 1065321"/>
                <a:gd name="connsiteX26" fmla="*/ 612588 w 914438"/>
                <a:gd name="connsiteY26" fmla="*/ 213064 h 1065321"/>
                <a:gd name="connsiteX27" fmla="*/ 594833 w 914438"/>
                <a:gd name="connsiteY27" fmla="*/ 186431 h 1065321"/>
                <a:gd name="connsiteX28" fmla="*/ 568200 w 914438"/>
                <a:gd name="connsiteY28" fmla="*/ 142043 h 1065321"/>
                <a:gd name="connsiteX29" fmla="*/ 550445 w 914438"/>
                <a:gd name="connsiteY29" fmla="*/ 106532 h 1065321"/>
                <a:gd name="connsiteX30" fmla="*/ 523812 w 914438"/>
                <a:gd name="connsiteY30" fmla="*/ 88777 h 1065321"/>
                <a:gd name="connsiteX31" fmla="*/ 506056 w 914438"/>
                <a:gd name="connsiteY31" fmla="*/ 71022 h 1065321"/>
                <a:gd name="connsiteX32" fmla="*/ 452790 w 914438"/>
                <a:gd name="connsiteY32" fmla="*/ 53266 h 1065321"/>
                <a:gd name="connsiteX33" fmla="*/ 221971 w 914438"/>
                <a:gd name="connsiteY33" fmla="*/ 35511 h 1065321"/>
                <a:gd name="connsiteX34" fmla="*/ 186460 w 914438"/>
                <a:gd name="connsiteY34" fmla="*/ 0 h 106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14438" h="1065321">
                  <a:moveTo>
                    <a:pt x="186460" y="0"/>
                  </a:moveTo>
                  <a:lnTo>
                    <a:pt x="186460" y="0"/>
                  </a:lnTo>
                  <a:cubicBezTo>
                    <a:pt x="136153" y="8878"/>
                    <a:pt x="83277" y="8447"/>
                    <a:pt x="35540" y="26633"/>
                  </a:cubicBezTo>
                  <a:cubicBezTo>
                    <a:pt x="-33108" y="52785"/>
                    <a:pt x="15240" y="125965"/>
                    <a:pt x="35540" y="159798"/>
                  </a:cubicBezTo>
                  <a:cubicBezTo>
                    <a:pt x="46306" y="177741"/>
                    <a:pt x="64289" y="190285"/>
                    <a:pt x="79928" y="204187"/>
                  </a:cubicBezTo>
                  <a:cubicBezTo>
                    <a:pt x="117593" y="237667"/>
                    <a:pt x="159704" y="266207"/>
                    <a:pt x="195338" y="301841"/>
                  </a:cubicBezTo>
                  <a:cubicBezTo>
                    <a:pt x="234292" y="340795"/>
                    <a:pt x="260745" y="364033"/>
                    <a:pt x="292992" y="408373"/>
                  </a:cubicBezTo>
                  <a:cubicBezTo>
                    <a:pt x="303141" y="422328"/>
                    <a:pt x="310747" y="437966"/>
                    <a:pt x="319625" y="452762"/>
                  </a:cubicBezTo>
                  <a:cubicBezTo>
                    <a:pt x="322584" y="464599"/>
                    <a:pt x="328503" y="476071"/>
                    <a:pt x="328503" y="488272"/>
                  </a:cubicBezTo>
                  <a:cubicBezTo>
                    <a:pt x="328503" y="597547"/>
                    <a:pt x="324360" y="610778"/>
                    <a:pt x="310748" y="692459"/>
                  </a:cubicBezTo>
                  <a:cubicBezTo>
                    <a:pt x="316666" y="730929"/>
                    <a:pt x="317521" y="770527"/>
                    <a:pt x="328503" y="807868"/>
                  </a:cubicBezTo>
                  <a:cubicBezTo>
                    <a:pt x="332678" y="822063"/>
                    <a:pt x="347523" y="830691"/>
                    <a:pt x="355136" y="843379"/>
                  </a:cubicBezTo>
                  <a:cubicBezTo>
                    <a:pt x="365349" y="860401"/>
                    <a:pt x="368224" y="882133"/>
                    <a:pt x="381769" y="896645"/>
                  </a:cubicBezTo>
                  <a:cubicBezTo>
                    <a:pt x="410466" y="927392"/>
                    <a:pt x="444428" y="953215"/>
                    <a:pt x="479423" y="976544"/>
                  </a:cubicBezTo>
                  <a:cubicBezTo>
                    <a:pt x="488301" y="982462"/>
                    <a:pt x="496662" y="989241"/>
                    <a:pt x="506056" y="994299"/>
                  </a:cubicBezTo>
                  <a:cubicBezTo>
                    <a:pt x="535187" y="1009985"/>
                    <a:pt x="563446" y="1028226"/>
                    <a:pt x="594833" y="1038688"/>
                  </a:cubicBezTo>
                  <a:lnTo>
                    <a:pt x="674732" y="1065321"/>
                  </a:lnTo>
                  <a:cubicBezTo>
                    <a:pt x="866923" y="1047016"/>
                    <a:pt x="845282" y="1106419"/>
                    <a:pt x="878918" y="994299"/>
                  </a:cubicBezTo>
                  <a:cubicBezTo>
                    <a:pt x="882424" y="982613"/>
                    <a:pt x="884837" y="970626"/>
                    <a:pt x="887796" y="958789"/>
                  </a:cubicBezTo>
                  <a:cubicBezTo>
                    <a:pt x="896674" y="864094"/>
                    <a:pt x="910385" y="769728"/>
                    <a:pt x="914429" y="674703"/>
                  </a:cubicBezTo>
                  <a:cubicBezTo>
                    <a:pt x="914553" y="671791"/>
                    <a:pt x="913649" y="545635"/>
                    <a:pt x="896674" y="506028"/>
                  </a:cubicBezTo>
                  <a:cubicBezTo>
                    <a:pt x="892471" y="496221"/>
                    <a:pt x="886463" y="486940"/>
                    <a:pt x="878918" y="479395"/>
                  </a:cubicBezTo>
                  <a:cubicBezTo>
                    <a:pt x="871373" y="471850"/>
                    <a:pt x="861163" y="467558"/>
                    <a:pt x="852285" y="461639"/>
                  </a:cubicBezTo>
                  <a:cubicBezTo>
                    <a:pt x="846367" y="452761"/>
                    <a:pt x="841740" y="442871"/>
                    <a:pt x="834530" y="435006"/>
                  </a:cubicBezTo>
                  <a:cubicBezTo>
                    <a:pt x="809079" y="407241"/>
                    <a:pt x="778160" y="384518"/>
                    <a:pt x="754631" y="355107"/>
                  </a:cubicBezTo>
                  <a:cubicBezTo>
                    <a:pt x="725081" y="318170"/>
                    <a:pt x="711500" y="297845"/>
                    <a:pt x="674732" y="266330"/>
                  </a:cubicBezTo>
                  <a:cubicBezTo>
                    <a:pt x="654017" y="248575"/>
                    <a:pt x="631880" y="232356"/>
                    <a:pt x="612588" y="213064"/>
                  </a:cubicBezTo>
                  <a:cubicBezTo>
                    <a:pt x="605043" y="205519"/>
                    <a:pt x="600488" y="195479"/>
                    <a:pt x="594833" y="186431"/>
                  </a:cubicBezTo>
                  <a:cubicBezTo>
                    <a:pt x="585688" y="171799"/>
                    <a:pt x="576580" y="157127"/>
                    <a:pt x="568200" y="142043"/>
                  </a:cubicBezTo>
                  <a:cubicBezTo>
                    <a:pt x="561773" y="130474"/>
                    <a:pt x="558917" y="116699"/>
                    <a:pt x="550445" y="106532"/>
                  </a:cubicBezTo>
                  <a:cubicBezTo>
                    <a:pt x="543615" y="98335"/>
                    <a:pt x="532144" y="95442"/>
                    <a:pt x="523812" y="88777"/>
                  </a:cubicBezTo>
                  <a:cubicBezTo>
                    <a:pt x="517276" y="83548"/>
                    <a:pt x="513542" y="74765"/>
                    <a:pt x="506056" y="71022"/>
                  </a:cubicBezTo>
                  <a:cubicBezTo>
                    <a:pt x="489316" y="62652"/>
                    <a:pt x="470545" y="59184"/>
                    <a:pt x="452790" y="53266"/>
                  </a:cubicBezTo>
                  <a:cubicBezTo>
                    <a:pt x="361534" y="22847"/>
                    <a:pt x="435449" y="44793"/>
                    <a:pt x="221971" y="35511"/>
                  </a:cubicBezTo>
                  <a:cubicBezTo>
                    <a:pt x="148302" y="-1323"/>
                    <a:pt x="192378" y="5918"/>
                    <a:pt x="18646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0E17669-1E96-140C-B72E-1874BEE2D32A}"/>
                </a:ext>
              </a:extLst>
            </p:cNvPr>
            <p:cNvSpPr/>
            <p:nvPr/>
          </p:nvSpPr>
          <p:spPr>
            <a:xfrm>
              <a:off x="1925597" y="4234649"/>
              <a:ext cx="622294" cy="1233996"/>
            </a:xfrm>
            <a:custGeom>
              <a:avLst/>
              <a:gdLst>
                <a:gd name="connsiteX0" fmla="*/ 293820 w 622294"/>
                <a:gd name="connsiteY0" fmla="*/ 115409 h 1233996"/>
                <a:gd name="connsiteX1" fmla="*/ 293820 w 622294"/>
                <a:gd name="connsiteY1" fmla="*/ 115409 h 1233996"/>
                <a:gd name="connsiteX2" fmla="*/ 222799 w 622294"/>
                <a:gd name="connsiteY2" fmla="*/ 177553 h 1233996"/>
                <a:gd name="connsiteX3" fmla="*/ 187288 w 622294"/>
                <a:gd name="connsiteY3" fmla="*/ 221941 h 1233996"/>
                <a:gd name="connsiteX4" fmla="*/ 142900 w 622294"/>
                <a:gd name="connsiteY4" fmla="*/ 266330 h 1233996"/>
                <a:gd name="connsiteX5" fmla="*/ 107389 w 622294"/>
                <a:gd name="connsiteY5" fmla="*/ 372862 h 1233996"/>
                <a:gd name="connsiteX6" fmla="*/ 89634 w 622294"/>
                <a:gd name="connsiteY6" fmla="*/ 426128 h 1233996"/>
                <a:gd name="connsiteX7" fmla="*/ 9735 w 622294"/>
                <a:gd name="connsiteY7" fmla="*/ 594803 h 1233996"/>
                <a:gd name="connsiteX8" fmla="*/ 9735 w 622294"/>
                <a:gd name="connsiteY8" fmla="*/ 719091 h 1233996"/>
                <a:gd name="connsiteX9" fmla="*/ 36368 w 622294"/>
                <a:gd name="connsiteY9" fmla="*/ 763479 h 1233996"/>
                <a:gd name="connsiteX10" fmla="*/ 45246 w 622294"/>
                <a:gd name="connsiteY10" fmla="*/ 798990 h 1233996"/>
                <a:gd name="connsiteX11" fmla="*/ 63001 w 622294"/>
                <a:gd name="connsiteY11" fmla="*/ 878889 h 1233996"/>
                <a:gd name="connsiteX12" fmla="*/ 80756 w 622294"/>
                <a:gd name="connsiteY12" fmla="*/ 932155 h 1233996"/>
                <a:gd name="connsiteX13" fmla="*/ 71879 w 622294"/>
                <a:gd name="connsiteY13" fmla="*/ 1074198 h 1233996"/>
                <a:gd name="connsiteX14" fmla="*/ 89634 w 622294"/>
                <a:gd name="connsiteY14" fmla="*/ 1109708 h 1233996"/>
                <a:gd name="connsiteX15" fmla="*/ 125145 w 622294"/>
                <a:gd name="connsiteY15" fmla="*/ 1162974 h 1233996"/>
                <a:gd name="connsiteX16" fmla="*/ 160655 w 622294"/>
                <a:gd name="connsiteY16" fmla="*/ 1207363 h 1233996"/>
                <a:gd name="connsiteX17" fmla="*/ 258310 w 622294"/>
                <a:gd name="connsiteY17" fmla="*/ 1233996 h 1233996"/>
                <a:gd name="connsiteX18" fmla="*/ 418108 w 622294"/>
                <a:gd name="connsiteY18" fmla="*/ 1225118 h 1233996"/>
                <a:gd name="connsiteX19" fmla="*/ 426986 w 622294"/>
                <a:gd name="connsiteY19" fmla="*/ 1198485 h 1233996"/>
                <a:gd name="connsiteX20" fmla="*/ 418108 w 622294"/>
                <a:gd name="connsiteY20" fmla="*/ 1020932 h 1233996"/>
                <a:gd name="connsiteX21" fmla="*/ 409230 w 622294"/>
                <a:gd name="connsiteY21" fmla="*/ 958788 h 1233996"/>
                <a:gd name="connsiteX22" fmla="*/ 444741 w 622294"/>
                <a:gd name="connsiteY22" fmla="*/ 772357 h 1233996"/>
                <a:gd name="connsiteX23" fmla="*/ 489129 w 622294"/>
                <a:gd name="connsiteY23" fmla="*/ 727968 h 1233996"/>
                <a:gd name="connsiteX24" fmla="*/ 569028 w 622294"/>
                <a:gd name="connsiteY24" fmla="*/ 612559 h 1233996"/>
                <a:gd name="connsiteX25" fmla="*/ 622294 w 622294"/>
                <a:gd name="connsiteY25" fmla="*/ 523782 h 1233996"/>
                <a:gd name="connsiteX26" fmla="*/ 595661 w 622294"/>
                <a:gd name="connsiteY26" fmla="*/ 346229 h 1233996"/>
                <a:gd name="connsiteX27" fmla="*/ 586784 w 622294"/>
                <a:gd name="connsiteY27" fmla="*/ 319596 h 1233996"/>
                <a:gd name="connsiteX28" fmla="*/ 560151 w 622294"/>
                <a:gd name="connsiteY28" fmla="*/ 284085 h 1233996"/>
                <a:gd name="connsiteX29" fmla="*/ 551273 w 622294"/>
                <a:gd name="connsiteY29" fmla="*/ 257452 h 1233996"/>
                <a:gd name="connsiteX30" fmla="*/ 515762 w 622294"/>
                <a:gd name="connsiteY30" fmla="*/ 195308 h 1233996"/>
                <a:gd name="connsiteX31" fmla="*/ 498007 w 622294"/>
                <a:gd name="connsiteY31" fmla="*/ 124287 h 1233996"/>
                <a:gd name="connsiteX32" fmla="*/ 480252 w 622294"/>
                <a:gd name="connsiteY32" fmla="*/ 88776 h 1233996"/>
                <a:gd name="connsiteX33" fmla="*/ 462496 w 622294"/>
                <a:gd name="connsiteY33" fmla="*/ 26633 h 1233996"/>
                <a:gd name="connsiteX34" fmla="*/ 444741 w 622294"/>
                <a:gd name="connsiteY34" fmla="*/ 0 h 1233996"/>
                <a:gd name="connsiteX35" fmla="*/ 320453 w 622294"/>
                <a:gd name="connsiteY35" fmla="*/ 44388 h 1233996"/>
                <a:gd name="connsiteX36" fmla="*/ 302698 w 622294"/>
                <a:gd name="connsiteY36" fmla="*/ 124287 h 1233996"/>
                <a:gd name="connsiteX37" fmla="*/ 284943 w 622294"/>
                <a:gd name="connsiteY37" fmla="*/ 159798 h 1233996"/>
                <a:gd name="connsiteX38" fmla="*/ 258310 w 622294"/>
                <a:gd name="connsiteY38" fmla="*/ 177553 h 1233996"/>
                <a:gd name="connsiteX39" fmla="*/ 293820 w 622294"/>
                <a:gd name="connsiteY39" fmla="*/ 115409 h 123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22294" h="1233996">
                  <a:moveTo>
                    <a:pt x="293820" y="115409"/>
                  </a:moveTo>
                  <a:lnTo>
                    <a:pt x="293820" y="115409"/>
                  </a:lnTo>
                  <a:cubicBezTo>
                    <a:pt x="270146" y="136124"/>
                    <a:pt x="245042" y="155310"/>
                    <a:pt x="222799" y="177553"/>
                  </a:cubicBezTo>
                  <a:cubicBezTo>
                    <a:pt x="209401" y="190951"/>
                    <a:pt x="199964" y="207857"/>
                    <a:pt x="187288" y="221941"/>
                  </a:cubicBezTo>
                  <a:cubicBezTo>
                    <a:pt x="173290" y="237494"/>
                    <a:pt x="157696" y="251534"/>
                    <a:pt x="142900" y="266330"/>
                  </a:cubicBezTo>
                  <a:cubicBezTo>
                    <a:pt x="127178" y="344936"/>
                    <a:pt x="143586" y="278749"/>
                    <a:pt x="107389" y="372862"/>
                  </a:cubicBezTo>
                  <a:cubicBezTo>
                    <a:pt x="100671" y="390330"/>
                    <a:pt x="96353" y="408660"/>
                    <a:pt x="89634" y="426128"/>
                  </a:cubicBezTo>
                  <a:cubicBezTo>
                    <a:pt x="66151" y="487183"/>
                    <a:pt x="39978" y="534317"/>
                    <a:pt x="9735" y="594803"/>
                  </a:cubicBezTo>
                  <a:cubicBezTo>
                    <a:pt x="1239" y="645776"/>
                    <a:pt x="-7081" y="664439"/>
                    <a:pt x="9735" y="719091"/>
                  </a:cubicBezTo>
                  <a:cubicBezTo>
                    <a:pt x="14809" y="735583"/>
                    <a:pt x="27490" y="748683"/>
                    <a:pt x="36368" y="763479"/>
                  </a:cubicBezTo>
                  <a:cubicBezTo>
                    <a:pt x="39327" y="775316"/>
                    <a:pt x="42502" y="787101"/>
                    <a:pt x="45246" y="798990"/>
                  </a:cubicBezTo>
                  <a:cubicBezTo>
                    <a:pt x="51381" y="825574"/>
                    <a:pt x="55971" y="852528"/>
                    <a:pt x="63001" y="878889"/>
                  </a:cubicBezTo>
                  <a:cubicBezTo>
                    <a:pt x="67823" y="896973"/>
                    <a:pt x="80756" y="932155"/>
                    <a:pt x="80756" y="932155"/>
                  </a:cubicBezTo>
                  <a:cubicBezTo>
                    <a:pt x="77797" y="979503"/>
                    <a:pt x="69510" y="1026817"/>
                    <a:pt x="71879" y="1074198"/>
                  </a:cubicBezTo>
                  <a:cubicBezTo>
                    <a:pt x="72540" y="1087415"/>
                    <a:pt x="84421" y="1097544"/>
                    <a:pt x="89634" y="1109708"/>
                  </a:cubicBezTo>
                  <a:cubicBezTo>
                    <a:pt x="114413" y="1167526"/>
                    <a:pt x="75888" y="1103865"/>
                    <a:pt x="125145" y="1162974"/>
                  </a:cubicBezTo>
                  <a:cubicBezTo>
                    <a:pt x="136242" y="1176291"/>
                    <a:pt x="144221" y="1197972"/>
                    <a:pt x="160655" y="1207363"/>
                  </a:cubicBezTo>
                  <a:cubicBezTo>
                    <a:pt x="195876" y="1227489"/>
                    <a:pt x="218558" y="1227370"/>
                    <a:pt x="258310" y="1233996"/>
                  </a:cubicBezTo>
                  <a:cubicBezTo>
                    <a:pt x="311576" y="1231037"/>
                    <a:pt x="365904" y="1236108"/>
                    <a:pt x="418108" y="1225118"/>
                  </a:cubicBezTo>
                  <a:cubicBezTo>
                    <a:pt x="427265" y="1223190"/>
                    <a:pt x="426986" y="1207843"/>
                    <a:pt x="426986" y="1198485"/>
                  </a:cubicBezTo>
                  <a:cubicBezTo>
                    <a:pt x="426986" y="1139227"/>
                    <a:pt x="422486" y="1080028"/>
                    <a:pt x="418108" y="1020932"/>
                  </a:cubicBezTo>
                  <a:cubicBezTo>
                    <a:pt x="416562" y="1000064"/>
                    <a:pt x="412189" y="979503"/>
                    <a:pt x="409230" y="958788"/>
                  </a:cubicBezTo>
                  <a:cubicBezTo>
                    <a:pt x="411057" y="945085"/>
                    <a:pt x="420516" y="810425"/>
                    <a:pt x="444741" y="772357"/>
                  </a:cubicBezTo>
                  <a:cubicBezTo>
                    <a:pt x="455975" y="754703"/>
                    <a:pt x="476282" y="744485"/>
                    <a:pt x="489129" y="727968"/>
                  </a:cubicBezTo>
                  <a:cubicBezTo>
                    <a:pt x="517855" y="691035"/>
                    <a:pt x="544955" y="652680"/>
                    <a:pt x="569028" y="612559"/>
                  </a:cubicBezTo>
                  <a:lnTo>
                    <a:pt x="622294" y="523782"/>
                  </a:lnTo>
                  <a:cubicBezTo>
                    <a:pt x="611908" y="440691"/>
                    <a:pt x="613841" y="409861"/>
                    <a:pt x="595661" y="346229"/>
                  </a:cubicBezTo>
                  <a:cubicBezTo>
                    <a:pt x="593090" y="337231"/>
                    <a:pt x="591427" y="327721"/>
                    <a:pt x="586784" y="319596"/>
                  </a:cubicBezTo>
                  <a:cubicBezTo>
                    <a:pt x="579443" y="306749"/>
                    <a:pt x="569029" y="295922"/>
                    <a:pt x="560151" y="284085"/>
                  </a:cubicBezTo>
                  <a:cubicBezTo>
                    <a:pt x="557192" y="275207"/>
                    <a:pt x="554959" y="266053"/>
                    <a:pt x="551273" y="257452"/>
                  </a:cubicBezTo>
                  <a:cubicBezTo>
                    <a:pt x="537755" y="225910"/>
                    <a:pt x="533596" y="222058"/>
                    <a:pt x="515762" y="195308"/>
                  </a:cubicBezTo>
                  <a:cubicBezTo>
                    <a:pt x="509844" y="171634"/>
                    <a:pt x="508920" y="146113"/>
                    <a:pt x="498007" y="124287"/>
                  </a:cubicBezTo>
                  <a:cubicBezTo>
                    <a:pt x="492089" y="112450"/>
                    <a:pt x="484899" y="101167"/>
                    <a:pt x="480252" y="88776"/>
                  </a:cubicBezTo>
                  <a:cubicBezTo>
                    <a:pt x="471718" y="66020"/>
                    <a:pt x="473227" y="48096"/>
                    <a:pt x="462496" y="26633"/>
                  </a:cubicBezTo>
                  <a:cubicBezTo>
                    <a:pt x="457724" y="17090"/>
                    <a:pt x="450659" y="8878"/>
                    <a:pt x="444741" y="0"/>
                  </a:cubicBezTo>
                  <a:cubicBezTo>
                    <a:pt x="407361" y="7476"/>
                    <a:pt x="347794" y="6111"/>
                    <a:pt x="320453" y="44388"/>
                  </a:cubicBezTo>
                  <a:cubicBezTo>
                    <a:pt x="316900" y="49363"/>
                    <a:pt x="302860" y="123802"/>
                    <a:pt x="302698" y="124287"/>
                  </a:cubicBezTo>
                  <a:cubicBezTo>
                    <a:pt x="298513" y="136842"/>
                    <a:pt x="293415" y="149631"/>
                    <a:pt x="284943" y="159798"/>
                  </a:cubicBezTo>
                  <a:cubicBezTo>
                    <a:pt x="278113" y="167995"/>
                    <a:pt x="258310" y="177553"/>
                    <a:pt x="258310" y="177553"/>
                  </a:cubicBezTo>
                  <a:lnTo>
                    <a:pt x="293820" y="11540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2050" name="Picture 2" descr="Bucket Trucks – Custom Truck One Source">
            <a:extLst>
              <a:ext uri="{FF2B5EF4-FFF2-40B4-BE49-F238E27FC236}">
                <a16:creationId xmlns:a16="http://schemas.microsoft.com/office/drawing/2014/main" id="{E67F8392-EC49-FE3E-EB74-523C608D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37" y="1566587"/>
            <a:ext cx="3143251" cy="28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99AF859-114B-B4BB-8DF5-19974388E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 bwMode="auto">
          <a:xfrm>
            <a:off x="3455274" y="2640380"/>
            <a:ext cx="1523180" cy="168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71E1D9-C53F-2638-DA30-3A8A051292E9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Ebony Bland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024ABF9-5721-5ECB-1C72-ED5E7ADE44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383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3 -0.2034 L -0.08663 -0.41945 C -0.11163 -0.46729 -0.13576 -0.48488 -0.15416 -0.47439 C -0.17378 -0.45895 -0.18211 -0.41482 -0.18038 -0.34877 L -0.17309 -0.05093 " pathEditMode="relative" rAng="9420000" ptsTypes="AAAAA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1" y="-9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Diagram, text&#10;&#10;Description automatically generated">
            <a:extLst>
              <a:ext uri="{FF2B5EF4-FFF2-40B4-BE49-F238E27FC236}">
                <a16:creationId xmlns:a16="http://schemas.microsoft.com/office/drawing/2014/main" id="{49367FF2-CC60-E423-3BD6-607E0EB589C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2276155" y="5279181"/>
            <a:ext cx="6805026" cy="346538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772FF0-808E-818F-0BCC-80EBE70A79D3}"/>
              </a:ext>
            </a:extLst>
          </p:cNvPr>
          <p:cNvSpPr/>
          <p:nvPr/>
        </p:nvSpPr>
        <p:spPr>
          <a:xfrm>
            <a:off x="2747559" y="5227668"/>
            <a:ext cx="2042651" cy="641555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  "/>
              </a:rPr>
              <a:t>Fuse Switching Device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FA5909-1D7E-2EAE-35ED-FA7D57C54DDA}"/>
              </a:ext>
            </a:extLst>
          </p:cNvPr>
          <p:cNvSpPr/>
          <p:nvPr/>
        </p:nvSpPr>
        <p:spPr>
          <a:xfrm>
            <a:off x="5968314" y="5918742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  <a:cs typeface="Calibri"/>
              </a:rPr>
              <a:t>Ergonomics</a:t>
            </a:r>
            <a:endParaRPr lang="en-US">
              <a:solidFill>
                <a:schemeClr val="bg1"/>
              </a:solidFill>
              <a:latin typeface="Arial  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8E8DEF-6069-90C2-2995-1EBBF0456560}"/>
              </a:ext>
            </a:extLst>
          </p:cNvPr>
          <p:cNvSpPr/>
          <p:nvPr/>
        </p:nvSpPr>
        <p:spPr>
          <a:xfrm>
            <a:off x="2747558" y="5939223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Transportation/ Storage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D34D33-B69B-A185-178B-B5064CB96800}"/>
              </a:ext>
            </a:extLst>
          </p:cNvPr>
          <p:cNvSpPr/>
          <p:nvPr/>
        </p:nvSpPr>
        <p:spPr>
          <a:xfrm>
            <a:off x="-60933" y="5912972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  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Fuse Switching Operation</a:t>
            </a:r>
          </a:p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7597B10-6641-6B3C-5F5F-2B7E9DB6627F}"/>
              </a:ext>
            </a:extLst>
          </p:cNvPr>
          <p:cNvCxnSpPr>
            <a:cxnSpLocks/>
            <a:stCxn id="5" idx="1"/>
            <a:endCxn id="8" idx="0"/>
          </p:cNvCxnSpPr>
          <p:nvPr/>
        </p:nvCxnSpPr>
        <p:spPr>
          <a:xfrm rot="10800000" flipV="1">
            <a:off x="960393" y="5548446"/>
            <a:ext cx="1787166" cy="364526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E19E8F6C-9B60-C43A-8FD2-D988F759441F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>
            <a:off x="4790210" y="5548446"/>
            <a:ext cx="2199430" cy="370296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8928C4-11B5-C3C4-4E37-3855C8E7773A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3768884" y="5869223"/>
            <a:ext cx="1" cy="70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0773908-E5A3-AA70-4273-8EB06184B607}"/>
              </a:ext>
            </a:extLst>
          </p:cNvPr>
          <p:cNvSpPr/>
          <p:nvPr/>
        </p:nvSpPr>
        <p:spPr>
          <a:xfrm>
            <a:off x="298449" y="6670140"/>
            <a:ext cx="1738530" cy="557528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Extends and retracts to desired location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E6AADF-BA01-490C-BAC7-6A5FDEAEB737}"/>
              </a:ext>
            </a:extLst>
          </p:cNvPr>
          <p:cNvSpPr/>
          <p:nvPr/>
        </p:nvSpPr>
        <p:spPr>
          <a:xfrm>
            <a:off x="305072" y="7438617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Remove and replace fuse tube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1F78A4-EBDA-F5C9-4CFE-B27CE3B6264A}"/>
              </a:ext>
            </a:extLst>
          </p:cNvPr>
          <p:cNvSpPr/>
          <p:nvPr/>
        </p:nvSpPr>
        <p:spPr>
          <a:xfrm>
            <a:off x="305072" y="8204970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Adapts to different applications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C14C94-F24A-2E37-F157-CB7847F199D0}"/>
              </a:ext>
            </a:extLst>
          </p:cNvPr>
          <p:cNvSpPr/>
          <p:nvPr/>
        </p:nvSpPr>
        <p:spPr>
          <a:xfrm>
            <a:off x="2902930" y="6674064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Bucket Trucks &amp; Personal Vehicles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D6E347-5C2E-C27F-CDFE-3A83B3CFBCB0}"/>
              </a:ext>
            </a:extLst>
          </p:cNvPr>
          <p:cNvSpPr/>
          <p:nvPr/>
        </p:nvSpPr>
        <p:spPr>
          <a:xfrm>
            <a:off x="2902930" y="7459643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~4ft in Length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D1A6078-B260-91E8-256C-13D0C8E4BFA1}"/>
              </a:ext>
            </a:extLst>
          </p:cNvPr>
          <p:cNvSpPr/>
          <p:nvPr/>
        </p:nvSpPr>
        <p:spPr>
          <a:xfrm>
            <a:off x="2902930" y="8213185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Ability to Collapse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00B9318-BDF7-B4D3-99A7-9B524F47AA80}"/>
              </a:ext>
            </a:extLst>
          </p:cNvPr>
          <p:cNvSpPr/>
          <p:nvPr/>
        </p:nvSpPr>
        <p:spPr>
          <a:xfrm>
            <a:off x="5500787" y="6654327"/>
            <a:ext cx="1731906" cy="55253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Mitigates Soft Tissue Damage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2D7466D-8BA8-1C6A-D8D1-C93F32AB0DA1}"/>
              </a:ext>
            </a:extLst>
          </p:cNvPr>
          <p:cNvSpPr/>
          <p:nvPr/>
        </p:nvSpPr>
        <p:spPr>
          <a:xfrm>
            <a:off x="5500787" y="7424240"/>
            <a:ext cx="1731906" cy="55253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Remotely-Controlled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0BA0754-8CB2-78F7-41BF-C66334CE98A4}"/>
              </a:ext>
            </a:extLst>
          </p:cNvPr>
          <p:cNvSpPr/>
          <p:nvPr/>
        </p:nvSpPr>
        <p:spPr>
          <a:xfrm>
            <a:off x="5500787" y="8192029"/>
            <a:ext cx="1731906" cy="55253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Communication with User</a:t>
            </a:r>
            <a:endParaRPr lang="en-US" sz="140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F3A6A2F-8F56-F740-9DBB-924486B027A5}"/>
              </a:ext>
            </a:extLst>
          </p:cNvPr>
          <p:cNvSpPr/>
          <p:nvPr/>
        </p:nvSpPr>
        <p:spPr>
          <a:xfrm>
            <a:off x="5500787" y="8959818"/>
            <a:ext cx="1731906" cy="55253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Aesthetic and Minimalist Design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A9E8AAAE-A369-8024-AAAB-56DE0D156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346C2D-E33D-2E76-CE94-10D028B3E464}"/>
              </a:ext>
            </a:extLst>
          </p:cNvPr>
          <p:cNvCxnSpPr>
            <a:stCxn id="34" idx="0"/>
            <a:endCxn id="33" idx="2"/>
          </p:cNvCxnSpPr>
          <p:nvPr/>
        </p:nvCxnSpPr>
        <p:spPr>
          <a:xfrm flipV="1">
            <a:off x="3768883" y="8015047"/>
            <a:ext cx="0" cy="1981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51F800-B31F-7902-1BE4-9E81822F02B4}"/>
              </a:ext>
            </a:extLst>
          </p:cNvPr>
          <p:cNvCxnSpPr>
            <a:stCxn id="33" idx="0"/>
            <a:endCxn id="32" idx="2"/>
          </p:cNvCxnSpPr>
          <p:nvPr/>
        </p:nvCxnSpPr>
        <p:spPr>
          <a:xfrm flipV="1">
            <a:off x="3768883" y="7229468"/>
            <a:ext cx="0" cy="2301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14C3E3-3FFD-AAFF-DD17-17CAD4B0A9DB}"/>
              </a:ext>
            </a:extLst>
          </p:cNvPr>
          <p:cNvCxnSpPr>
            <a:stCxn id="7" idx="2"/>
            <a:endCxn id="32" idx="0"/>
          </p:cNvCxnSpPr>
          <p:nvPr/>
        </p:nvCxnSpPr>
        <p:spPr>
          <a:xfrm flipH="1">
            <a:off x="3768883" y="6580778"/>
            <a:ext cx="1" cy="93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024D7154-9797-89F8-7926-360395C1689E}"/>
              </a:ext>
            </a:extLst>
          </p:cNvPr>
          <p:cNvCxnSpPr>
            <a:stCxn id="8" idx="1"/>
            <a:endCxn id="23" idx="1"/>
          </p:cNvCxnSpPr>
          <p:nvPr/>
        </p:nvCxnSpPr>
        <p:spPr>
          <a:xfrm rot="10800000" flipH="1" flipV="1">
            <a:off x="-60933" y="6233750"/>
            <a:ext cx="359382" cy="715154"/>
          </a:xfrm>
          <a:prstGeom prst="bentConnector3">
            <a:avLst>
              <a:gd name="adj1" fmla="val -6360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8E64666-F3D5-9D43-1DB0-845F9F4B4F92}"/>
              </a:ext>
            </a:extLst>
          </p:cNvPr>
          <p:cNvCxnSpPr>
            <a:stCxn id="8" idx="1"/>
            <a:endCxn id="24" idx="1"/>
          </p:cNvCxnSpPr>
          <p:nvPr/>
        </p:nvCxnSpPr>
        <p:spPr>
          <a:xfrm rot="10800000" flipH="1" flipV="1">
            <a:off x="-60934" y="6233749"/>
            <a:ext cx="366005" cy="1482569"/>
          </a:xfrm>
          <a:prstGeom prst="bentConnector3">
            <a:avLst>
              <a:gd name="adj1" fmla="val -6245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EF4F9145-6205-875F-F0FB-058E7F4836FB}"/>
              </a:ext>
            </a:extLst>
          </p:cNvPr>
          <p:cNvCxnSpPr>
            <a:stCxn id="8" idx="1"/>
            <a:endCxn id="25" idx="1"/>
          </p:cNvCxnSpPr>
          <p:nvPr/>
        </p:nvCxnSpPr>
        <p:spPr>
          <a:xfrm rot="10800000" flipH="1" flipV="1">
            <a:off x="-60934" y="6233750"/>
            <a:ext cx="366005" cy="2248922"/>
          </a:xfrm>
          <a:prstGeom prst="bentConnector3">
            <a:avLst>
              <a:gd name="adj1" fmla="val -6245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51EDFCD9-ED67-0B23-D22F-CB7F300E2146}"/>
              </a:ext>
            </a:extLst>
          </p:cNvPr>
          <p:cNvCxnSpPr>
            <a:stCxn id="6" idx="3"/>
            <a:endCxn id="40" idx="3"/>
          </p:cNvCxnSpPr>
          <p:nvPr/>
        </p:nvCxnSpPr>
        <p:spPr>
          <a:xfrm flipH="1">
            <a:off x="7232693" y="6239520"/>
            <a:ext cx="778272" cy="691073"/>
          </a:xfrm>
          <a:prstGeom prst="bentConnector3">
            <a:avLst>
              <a:gd name="adj1" fmla="val -2937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FCCDE478-0B66-45C2-449A-A059B88E1AB0}"/>
              </a:ext>
            </a:extLst>
          </p:cNvPr>
          <p:cNvCxnSpPr>
            <a:stCxn id="6" idx="3"/>
            <a:endCxn id="41" idx="3"/>
          </p:cNvCxnSpPr>
          <p:nvPr/>
        </p:nvCxnSpPr>
        <p:spPr>
          <a:xfrm flipH="1">
            <a:off x="7232693" y="6239520"/>
            <a:ext cx="778272" cy="1460986"/>
          </a:xfrm>
          <a:prstGeom prst="bentConnector3">
            <a:avLst>
              <a:gd name="adj1" fmla="val -2937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5908B1BD-3A75-D269-B57B-16FD315D4517}"/>
              </a:ext>
            </a:extLst>
          </p:cNvPr>
          <p:cNvCxnSpPr>
            <a:stCxn id="6" idx="3"/>
            <a:endCxn id="42" idx="3"/>
          </p:cNvCxnSpPr>
          <p:nvPr/>
        </p:nvCxnSpPr>
        <p:spPr>
          <a:xfrm flipH="1">
            <a:off x="7232693" y="6239520"/>
            <a:ext cx="778272" cy="2228775"/>
          </a:xfrm>
          <a:prstGeom prst="bentConnector3">
            <a:avLst>
              <a:gd name="adj1" fmla="val -2937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F385BA3F-1F93-A7C7-3758-8AC85BFA8E81}"/>
              </a:ext>
            </a:extLst>
          </p:cNvPr>
          <p:cNvCxnSpPr>
            <a:stCxn id="6" idx="3"/>
            <a:endCxn id="43" idx="3"/>
          </p:cNvCxnSpPr>
          <p:nvPr/>
        </p:nvCxnSpPr>
        <p:spPr>
          <a:xfrm flipH="1">
            <a:off x="7232693" y="6239520"/>
            <a:ext cx="778272" cy="2996564"/>
          </a:xfrm>
          <a:prstGeom prst="bentConnector3">
            <a:avLst>
              <a:gd name="adj1" fmla="val -2937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Google Shape;90;p19">
            <a:extLst>
              <a:ext uri="{FF2B5EF4-FFF2-40B4-BE49-F238E27FC236}">
                <a16:creationId xmlns:a16="http://schemas.microsoft.com/office/drawing/2014/main" id="{407DE08D-9633-70CD-8FC5-9D0AFDF9BBE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Functional Decomposition: Functions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4B344-0228-F1ED-845F-53EDDF5D6F7C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pic>
        <p:nvPicPr>
          <p:cNvPr id="31" name="Picture 30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05965C56-06F9-8EAE-C88B-D6CB5DBE0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681" y="963314"/>
            <a:ext cx="6805025" cy="34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88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24B8A6-F2C2-AB90-73BB-35DC303B70B3}"/>
              </a:ext>
            </a:extLst>
          </p:cNvPr>
          <p:cNvSpPr/>
          <p:nvPr/>
        </p:nvSpPr>
        <p:spPr>
          <a:xfrm>
            <a:off x="3453063" y="1550125"/>
            <a:ext cx="2180722" cy="6993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Fuse Switching Operation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CD9C4F-3818-6F24-33F6-72C5CEDB1949}"/>
              </a:ext>
            </a:extLst>
          </p:cNvPr>
          <p:cNvSpPr/>
          <p:nvPr/>
        </p:nvSpPr>
        <p:spPr>
          <a:xfrm>
            <a:off x="735434" y="3038838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Extends and retracts to desired location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042897-8A73-A576-FF9A-3181F6EE1D28}"/>
              </a:ext>
            </a:extLst>
          </p:cNvPr>
          <p:cNvSpPr/>
          <p:nvPr/>
        </p:nvSpPr>
        <p:spPr>
          <a:xfrm>
            <a:off x="3453063" y="3038837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Remove and replace fuse tube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D7DB26-EBAF-9254-F166-E1B424083D27}"/>
              </a:ext>
            </a:extLst>
          </p:cNvPr>
          <p:cNvSpPr/>
          <p:nvPr/>
        </p:nvSpPr>
        <p:spPr>
          <a:xfrm>
            <a:off x="6566086" y="3040576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Adapts to different applications</a:t>
            </a:r>
          </a:p>
        </p:txBody>
      </p:sp>
      <p:pic>
        <p:nvPicPr>
          <p:cNvPr id="16" name="Picture 16" descr="Icon&#10;&#10;Description automatically generated">
            <a:extLst>
              <a:ext uri="{FF2B5EF4-FFF2-40B4-BE49-F238E27FC236}">
                <a16:creationId xmlns:a16="http://schemas.microsoft.com/office/drawing/2014/main" id="{0CFF587C-1775-A05A-9D64-35F822C5F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561" y="626306"/>
            <a:ext cx="2075447" cy="20528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71A1A7-FF23-0465-CBAE-2829386800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3CC4BB3-577B-94B4-E112-77C73D119FF2}"/>
              </a:ext>
            </a:extLst>
          </p:cNvPr>
          <p:cNvCxnSpPr>
            <a:stCxn id="2" idx="2"/>
            <a:endCxn id="4" idx="0"/>
          </p:cNvCxnSpPr>
          <p:nvPr/>
        </p:nvCxnSpPr>
        <p:spPr>
          <a:xfrm rot="5400000">
            <a:off x="2789921" y="1285335"/>
            <a:ext cx="789378" cy="2717629"/>
          </a:xfrm>
          <a:prstGeom prst="bentConnector3">
            <a:avLst>
              <a:gd name="adj1" fmla="val 49999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39E51D-5918-BE61-E7FF-51468C78B9AE}"/>
              </a:ext>
            </a:extLst>
          </p:cNvPr>
          <p:cNvCxnSpPr>
            <a:stCxn id="2" idx="2"/>
            <a:endCxn id="6" idx="0"/>
          </p:cNvCxnSpPr>
          <p:nvPr/>
        </p:nvCxnSpPr>
        <p:spPr>
          <a:xfrm>
            <a:off x="4543424" y="2249460"/>
            <a:ext cx="0" cy="7893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BEFDAA2E-BFD9-749F-162F-DE2CAB49EF39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 rot="16200000" flipH="1">
            <a:off x="5704377" y="1088506"/>
            <a:ext cx="791116" cy="311302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Google Shape;90;p19">
            <a:extLst>
              <a:ext uri="{FF2B5EF4-FFF2-40B4-BE49-F238E27FC236}">
                <a16:creationId xmlns:a16="http://schemas.microsoft.com/office/drawing/2014/main" id="{FA228FF1-1483-01DC-725C-C045742674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839" y="1567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Decomposition: Minor Functions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10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103839" y="1567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Decomposition: Minor Functions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AF4ACC-2BF7-A541-0EA0-E901E46904F0}"/>
              </a:ext>
            </a:extLst>
          </p:cNvPr>
          <p:cNvSpPr/>
          <p:nvPr/>
        </p:nvSpPr>
        <p:spPr>
          <a:xfrm>
            <a:off x="3269752" y="1565608"/>
            <a:ext cx="2709089" cy="6993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Transportation/Storage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BF669-69C7-9238-2B39-0398D48AD831}"/>
              </a:ext>
            </a:extLst>
          </p:cNvPr>
          <p:cNvSpPr/>
          <p:nvPr/>
        </p:nvSpPr>
        <p:spPr>
          <a:xfrm>
            <a:off x="791076" y="3062035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Bucket Trucks &amp; Personal Vehicles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C2CC03-1A99-CC3B-1A1E-7B79B85B7F09}"/>
              </a:ext>
            </a:extLst>
          </p:cNvPr>
          <p:cNvSpPr/>
          <p:nvPr/>
        </p:nvSpPr>
        <p:spPr>
          <a:xfrm>
            <a:off x="3533935" y="3066273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~4ft in Length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83056A-541C-57BA-70F8-760A3D5A29EA}"/>
              </a:ext>
            </a:extLst>
          </p:cNvPr>
          <p:cNvSpPr/>
          <p:nvPr/>
        </p:nvSpPr>
        <p:spPr>
          <a:xfrm>
            <a:off x="6566086" y="3062034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Ability to Collapse</a:t>
            </a:r>
          </a:p>
        </p:txBody>
      </p:sp>
      <p:pic>
        <p:nvPicPr>
          <p:cNvPr id="9218" name="Picture 2" descr="Free Truck SVG, PNG Icon, Symbol. Download Image.">
            <a:extLst>
              <a:ext uri="{FF2B5EF4-FFF2-40B4-BE49-F238E27FC236}">
                <a16:creationId xmlns:a16="http://schemas.microsoft.com/office/drawing/2014/main" id="{16CB7289-5857-D2E9-8F66-8F5324FD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2" y="494328"/>
            <a:ext cx="2005732" cy="20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93A8F2C-9FE5-2587-F79D-96E74B3E9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404" y="494328"/>
            <a:ext cx="1542784" cy="23150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6D0959-3890-EC86-23DB-2DB73C549C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713045-2CA8-9BFD-B870-8A8B9354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65" y="614084"/>
            <a:ext cx="1268697" cy="190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7FD82A6-B849-D4F8-D3DB-86D9030554CA}"/>
              </a:ext>
            </a:extLst>
          </p:cNvPr>
          <p:cNvCxnSpPr>
            <a:stCxn id="4" idx="2"/>
            <a:endCxn id="8" idx="0"/>
          </p:cNvCxnSpPr>
          <p:nvPr/>
        </p:nvCxnSpPr>
        <p:spPr>
          <a:xfrm rot="5400000">
            <a:off x="2854321" y="1292059"/>
            <a:ext cx="797092" cy="2742860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DA4728E-256C-C9C4-3970-20EC228DD995}"/>
              </a:ext>
            </a:extLst>
          </p:cNvPr>
          <p:cNvCxnSpPr>
            <a:stCxn id="4" idx="2"/>
            <a:endCxn id="11" idx="0"/>
          </p:cNvCxnSpPr>
          <p:nvPr/>
        </p:nvCxnSpPr>
        <p:spPr>
          <a:xfrm rot="5400000">
            <a:off x="4223632" y="2665608"/>
            <a:ext cx="801330" cy="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20" name="Connector: Elbow 9219">
            <a:extLst>
              <a:ext uri="{FF2B5EF4-FFF2-40B4-BE49-F238E27FC236}">
                <a16:creationId xmlns:a16="http://schemas.microsoft.com/office/drawing/2014/main" id="{4DD7C331-7D0F-1208-B7F5-F713742BDDA7}"/>
              </a:ext>
            </a:extLst>
          </p:cNvPr>
          <p:cNvCxnSpPr>
            <a:stCxn id="4" idx="2"/>
            <a:endCxn id="13" idx="0"/>
          </p:cNvCxnSpPr>
          <p:nvPr/>
        </p:nvCxnSpPr>
        <p:spPr>
          <a:xfrm rot="16200000" flipH="1">
            <a:off x="5741827" y="1147413"/>
            <a:ext cx="797091" cy="3032150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563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6DCEAC-989D-14AB-D56D-302268C3DC15}"/>
              </a:ext>
            </a:extLst>
          </p:cNvPr>
          <p:cNvSpPr/>
          <p:nvPr/>
        </p:nvSpPr>
        <p:spPr>
          <a:xfrm>
            <a:off x="3269752" y="1565608"/>
            <a:ext cx="2709089" cy="6993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Ergonomic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4BB2B3-107B-2D17-299E-DFF362DE2BD2}"/>
              </a:ext>
            </a:extLst>
          </p:cNvPr>
          <p:cNvSpPr/>
          <p:nvPr/>
        </p:nvSpPr>
        <p:spPr>
          <a:xfrm>
            <a:off x="118813" y="3099634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Mitigates Soft Tissue Damage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7CC2C0-67AA-44E9-FCF5-4D0D70463630}"/>
              </a:ext>
            </a:extLst>
          </p:cNvPr>
          <p:cNvSpPr/>
          <p:nvPr/>
        </p:nvSpPr>
        <p:spPr>
          <a:xfrm>
            <a:off x="2415339" y="3107152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Remotely-Controlled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F17B38-8683-7C2E-C203-8DB0FB447941}"/>
              </a:ext>
            </a:extLst>
          </p:cNvPr>
          <p:cNvSpPr/>
          <p:nvPr/>
        </p:nvSpPr>
        <p:spPr>
          <a:xfrm>
            <a:off x="4716379" y="3107153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Communication with User</a:t>
            </a:r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EBB5E8-0BA1-EC89-80FE-B73752DAA653}"/>
              </a:ext>
            </a:extLst>
          </p:cNvPr>
          <p:cNvSpPr/>
          <p:nvPr/>
        </p:nvSpPr>
        <p:spPr>
          <a:xfrm>
            <a:off x="7032458" y="3099634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Aesthetic and Minimalist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081E8F-FCA0-9B6B-C12A-5CD4F5F6DA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10" name="Google Shape;90;p19">
            <a:extLst>
              <a:ext uri="{FF2B5EF4-FFF2-40B4-BE49-F238E27FC236}">
                <a16:creationId xmlns:a16="http://schemas.microsoft.com/office/drawing/2014/main" id="{D0319E3E-8E3E-BDB5-77D4-0A14E2BF4A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839" y="15674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Decomposition: Minor Functions</a:t>
            </a:r>
            <a:endParaRPr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0E4456D-E930-3B65-E83E-583A89D4BB57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 rot="5400000">
            <a:off x="2452393" y="927729"/>
            <a:ext cx="834691" cy="3509119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2738254E-BC13-5258-A02B-58BCED9DC627}"/>
              </a:ext>
            </a:extLst>
          </p:cNvPr>
          <p:cNvCxnSpPr>
            <a:stCxn id="11" idx="2"/>
            <a:endCxn id="15" idx="0"/>
          </p:cNvCxnSpPr>
          <p:nvPr/>
        </p:nvCxnSpPr>
        <p:spPr>
          <a:xfrm rot="5400000">
            <a:off x="3596897" y="2079751"/>
            <a:ext cx="842209" cy="1212593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E1DEDCC7-E722-BA0E-62A8-5F581611DE4B}"/>
              </a:ext>
            </a:extLst>
          </p:cNvPr>
          <p:cNvCxnSpPr>
            <a:stCxn id="11" idx="2"/>
            <a:endCxn id="17" idx="0"/>
          </p:cNvCxnSpPr>
          <p:nvPr/>
        </p:nvCxnSpPr>
        <p:spPr>
          <a:xfrm rot="16200000" flipH="1">
            <a:off x="4747415" y="2141824"/>
            <a:ext cx="842210" cy="1088447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3E49D2F1-448E-8550-3CB7-C00F219C3564}"/>
              </a:ext>
            </a:extLst>
          </p:cNvPr>
          <p:cNvCxnSpPr>
            <a:stCxn id="11" idx="2"/>
            <a:endCxn id="26" idx="0"/>
          </p:cNvCxnSpPr>
          <p:nvPr/>
        </p:nvCxnSpPr>
        <p:spPr>
          <a:xfrm rot="16200000" flipH="1">
            <a:off x="5909215" y="980025"/>
            <a:ext cx="834691" cy="3404526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168456" y="1543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Decomposition: Smart Integration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880FD4EF-AB64-6396-B1ED-B162C3FBC543}"/>
              </a:ext>
            </a:extLst>
          </p:cNvPr>
          <p:cNvSpPr/>
          <p:nvPr/>
        </p:nvSpPr>
        <p:spPr>
          <a:xfrm>
            <a:off x="2412264" y="6231444"/>
            <a:ext cx="4041786" cy="35021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23712B4B-2A60-47CE-E0CD-3DA3B7FF829F}"/>
              </a:ext>
            </a:extLst>
          </p:cNvPr>
          <p:cNvSpPr/>
          <p:nvPr/>
        </p:nvSpPr>
        <p:spPr>
          <a:xfrm>
            <a:off x="9213074" y="4139715"/>
            <a:ext cx="3886209" cy="3367340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Performs Fuse Switching Operation</a:t>
            </a:r>
          </a:p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9F0573FD-A475-CC45-580D-35458595EC2B}"/>
              </a:ext>
            </a:extLst>
          </p:cNvPr>
          <p:cNvSpPr/>
          <p:nvPr/>
        </p:nvSpPr>
        <p:spPr>
          <a:xfrm>
            <a:off x="9308802" y="568804"/>
            <a:ext cx="3886210" cy="3367341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Has an Ergonomic Design</a:t>
            </a:r>
          </a:p>
          <a:p>
            <a:pPr algn="ctr"/>
            <a:endParaRPr lang="en-US"/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F1E8EDB7-2DE5-2B02-DABC-C6ABC4B6E153}"/>
              </a:ext>
            </a:extLst>
          </p:cNvPr>
          <p:cNvSpPr/>
          <p:nvPr/>
        </p:nvSpPr>
        <p:spPr>
          <a:xfrm>
            <a:off x="9455346" y="2258835"/>
            <a:ext cx="3886210" cy="3367341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Considers Transportation/Storage</a:t>
            </a:r>
          </a:p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95C971-E46E-BD18-5D9E-6A7039F9C83C}"/>
              </a:ext>
            </a:extLst>
          </p:cNvPr>
          <p:cNvSpPr/>
          <p:nvPr/>
        </p:nvSpPr>
        <p:spPr>
          <a:xfrm>
            <a:off x="375160" y="6325444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Mitigates Soft Tissue Damage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3C2FCF9-A1D3-20A4-CE20-864EBE97861C}"/>
              </a:ext>
            </a:extLst>
          </p:cNvPr>
          <p:cNvSpPr/>
          <p:nvPr/>
        </p:nvSpPr>
        <p:spPr>
          <a:xfrm>
            <a:off x="-118165" y="7595350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Compact Design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01F405B-3135-327C-162E-A30A8575455E}"/>
              </a:ext>
            </a:extLst>
          </p:cNvPr>
          <p:cNvSpPr/>
          <p:nvPr/>
        </p:nvSpPr>
        <p:spPr>
          <a:xfrm>
            <a:off x="375160" y="8865257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Ability to Extend, Retract, &amp; Pivot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F0967B-08D8-0FF4-8FCE-B8C0CC91E695}"/>
              </a:ext>
            </a:extLst>
          </p:cNvPr>
          <p:cNvSpPr/>
          <p:nvPr/>
        </p:nvSpPr>
        <p:spPr>
          <a:xfrm>
            <a:off x="6498425" y="6416566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Automate Some or All of Process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FC47D8-0E77-D659-C036-C27B48333AC5}"/>
              </a:ext>
            </a:extLst>
          </p:cNvPr>
          <p:cNvSpPr/>
          <p:nvPr/>
        </p:nvSpPr>
        <p:spPr>
          <a:xfrm>
            <a:off x="6880682" y="7583240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Transportable by Bucket Truck &amp; Personal Vehicle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0F21014-41C2-6AED-EBFC-A8CA89C78584}"/>
              </a:ext>
            </a:extLst>
          </p:cNvPr>
          <p:cNvSpPr/>
          <p:nvPr/>
        </p:nvSpPr>
        <p:spPr>
          <a:xfrm>
            <a:off x="6531483" y="8897041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Reach Inaccessible Area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C7087F2-94C7-F3C9-EF39-A6F2C4121DC8}"/>
              </a:ext>
            </a:extLst>
          </p:cNvPr>
          <p:cNvCxnSpPr>
            <a:endCxn id="25" idx="3"/>
          </p:cNvCxnSpPr>
          <p:nvPr/>
        </p:nvCxnSpPr>
        <p:spPr>
          <a:xfrm flipH="1" flipV="1">
            <a:off x="2367889" y="6708950"/>
            <a:ext cx="436493" cy="280864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3AA99DA-BBF6-1373-C452-6C3E18E8F7E3}"/>
              </a:ext>
            </a:extLst>
          </p:cNvPr>
          <p:cNvCxnSpPr>
            <a:cxnSpLocks/>
            <a:stCxn id="2" idx="2"/>
            <a:endCxn id="26" idx="3"/>
          </p:cNvCxnSpPr>
          <p:nvPr/>
        </p:nvCxnSpPr>
        <p:spPr>
          <a:xfrm flipH="1" flipV="1">
            <a:off x="1874564" y="7978856"/>
            <a:ext cx="537700" cy="3661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ACC347E-7EED-7142-A05A-866131B3074A}"/>
              </a:ext>
            </a:extLst>
          </p:cNvPr>
          <p:cNvCxnSpPr>
            <a:cxnSpLocks/>
            <a:endCxn id="27" idx="3"/>
          </p:cNvCxnSpPr>
          <p:nvPr/>
        </p:nvCxnSpPr>
        <p:spPr>
          <a:xfrm flipH="1">
            <a:off x="2367889" y="9114089"/>
            <a:ext cx="654739" cy="134674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D4DDE5F-7138-7EA7-BAAB-F0200A9ADE0D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5975531" y="6800072"/>
            <a:ext cx="522894" cy="195193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F39F0A-9784-B6B6-6628-ABAF7D31C073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135601" y="7966746"/>
            <a:ext cx="745081" cy="0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BA0570E-3F76-3BD1-AEE8-427B703E18B1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580711" y="8997260"/>
            <a:ext cx="950772" cy="283287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20E92-0FE2-E47C-6F1C-881FD2EFB9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87DF91-2640-C117-57A2-B5FA481D2121}"/>
              </a:ext>
            </a:extLst>
          </p:cNvPr>
          <p:cNvSpPr/>
          <p:nvPr/>
        </p:nvSpPr>
        <p:spPr>
          <a:xfrm>
            <a:off x="2412260" y="827216"/>
            <a:ext cx="4032996" cy="2306731"/>
          </a:xfrm>
          <a:custGeom>
            <a:avLst/>
            <a:gdLst>
              <a:gd name="connsiteX0" fmla="*/ 0 w 4032996"/>
              <a:gd name="connsiteY0" fmla="*/ 1153366 h 2306731"/>
              <a:gd name="connsiteX1" fmla="*/ 2016498 w 4032996"/>
              <a:gd name="connsiteY1" fmla="*/ 0 h 2306731"/>
              <a:gd name="connsiteX2" fmla="*/ 4032996 w 4032996"/>
              <a:gd name="connsiteY2" fmla="*/ 1153366 h 2306731"/>
              <a:gd name="connsiteX3" fmla="*/ 2016498 w 4032996"/>
              <a:gd name="connsiteY3" fmla="*/ 2306732 h 2306731"/>
              <a:gd name="connsiteX4" fmla="*/ 0 w 4032996"/>
              <a:gd name="connsiteY4" fmla="*/ 1153366 h 23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996" h="2306731">
                <a:moveTo>
                  <a:pt x="0" y="1153366"/>
                </a:moveTo>
                <a:cubicBezTo>
                  <a:pt x="0" y="516380"/>
                  <a:pt x="902817" y="0"/>
                  <a:pt x="2016498" y="0"/>
                </a:cubicBezTo>
                <a:cubicBezTo>
                  <a:pt x="3130179" y="0"/>
                  <a:pt x="4032996" y="516380"/>
                  <a:pt x="4032996" y="1153366"/>
                </a:cubicBezTo>
                <a:cubicBezTo>
                  <a:pt x="4032996" y="1790352"/>
                  <a:pt x="3130179" y="2306732"/>
                  <a:pt x="2016498" y="2306732"/>
                </a:cubicBezTo>
                <a:cubicBezTo>
                  <a:pt x="902817" y="2306732"/>
                  <a:pt x="0" y="1790352"/>
                  <a:pt x="0" y="1153366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37733" tIns="403678" rIns="537733" bIns="86502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>
                <a:solidFill>
                  <a:schemeClr val="tx1"/>
                </a:solidFill>
                <a:cs typeface="Calibri"/>
              </a:rPr>
              <a:t>Fuse Switching Operation</a:t>
            </a:r>
            <a:endParaRPr lang="en-US" sz="16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5D2A2FC-8D45-8211-D3C1-E5329B42C116}"/>
              </a:ext>
            </a:extLst>
          </p:cNvPr>
          <p:cNvSpPr/>
          <p:nvPr/>
        </p:nvSpPr>
        <p:spPr>
          <a:xfrm>
            <a:off x="3513132" y="1934470"/>
            <a:ext cx="3981648" cy="2332981"/>
          </a:xfrm>
          <a:custGeom>
            <a:avLst/>
            <a:gdLst>
              <a:gd name="connsiteX0" fmla="*/ 0 w 3981648"/>
              <a:gd name="connsiteY0" fmla="*/ 1166491 h 2332981"/>
              <a:gd name="connsiteX1" fmla="*/ 1990824 w 3981648"/>
              <a:gd name="connsiteY1" fmla="*/ 0 h 2332981"/>
              <a:gd name="connsiteX2" fmla="*/ 3981648 w 3981648"/>
              <a:gd name="connsiteY2" fmla="*/ 1166491 h 2332981"/>
              <a:gd name="connsiteX3" fmla="*/ 1990824 w 3981648"/>
              <a:gd name="connsiteY3" fmla="*/ 2332982 h 2332981"/>
              <a:gd name="connsiteX4" fmla="*/ 0 w 3981648"/>
              <a:gd name="connsiteY4" fmla="*/ 1166491 h 233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1648" h="2332981">
                <a:moveTo>
                  <a:pt x="0" y="1166491"/>
                </a:moveTo>
                <a:cubicBezTo>
                  <a:pt x="0" y="522256"/>
                  <a:pt x="891322" y="0"/>
                  <a:pt x="1990824" y="0"/>
                </a:cubicBezTo>
                <a:cubicBezTo>
                  <a:pt x="3090326" y="0"/>
                  <a:pt x="3981648" y="522256"/>
                  <a:pt x="3981648" y="1166491"/>
                </a:cubicBezTo>
                <a:cubicBezTo>
                  <a:pt x="3981648" y="1810726"/>
                  <a:pt x="3090326" y="2332982"/>
                  <a:pt x="1990824" y="2332982"/>
                </a:cubicBezTo>
                <a:cubicBezTo>
                  <a:pt x="891322" y="2332982"/>
                  <a:pt x="0" y="1810726"/>
                  <a:pt x="0" y="116649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217721" tIns="602687" rIns="374938" bIns="447155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tx1"/>
                </a:solidFill>
                <a:cs typeface="Calibri"/>
              </a:rPr>
              <a:t>Ergonomic</a:t>
            </a:r>
            <a:endParaRPr lang="en-US" sz="1600" kern="12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757D6F-467F-F7A1-9F7D-712D98EDD9BE}"/>
              </a:ext>
            </a:extLst>
          </p:cNvPr>
          <p:cNvSpPr/>
          <p:nvPr/>
        </p:nvSpPr>
        <p:spPr>
          <a:xfrm>
            <a:off x="1105628" y="1949833"/>
            <a:ext cx="3992075" cy="2306731"/>
          </a:xfrm>
          <a:custGeom>
            <a:avLst/>
            <a:gdLst>
              <a:gd name="connsiteX0" fmla="*/ 0 w 3992075"/>
              <a:gd name="connsiteY0" fmla="*/ 1153366 h 2306731"/>
              <a:gd name="connsiteX1" fmla="*/ 1996038 w 3992075"/>
              <a:gd name="connsiteY1" fmla="*/ 0 h 2306731"/>
              <a:gd name="connsiteX2" fmla="*/ 3992076 w 3992075"/>
              <a:gd name="connsiteY2" fmla="*/ 1153366 h 2306731"/>
              <a:gd name="connsiteX3" fmla="*/ 1996038 w 3992075"/>
              <a:gd name="connsiteY3" fmla="*/ 2306732 h 2306731"/>
              <a:gd name="connsiteX4" fmla="*/ 0 w 3992075"/>
              <a:gd name="connsiteY4" fmla="*/ 1153366 h 23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2075" h="2306731">
                <a:moveTo>
                  <a:pt x="0" y="1153366"/>
                </a:moveTo>
                <a:cubicBezTo>
                  <a:pt x="0" y="516380"/>
                  <a:pt x="893657" y="0"/>
                  <a:pt x="1996038" y="0"/>
                </a:cubicBezTo>
                <a:cubicBezTo>
                  <a:pt x="3098419" y="0"/>
                  <a:pt x="3992076" y="516380"/>
                  <a:pt x="3992076" y="1153366"/>
                </a:cubicBezTo>
                <a:cubicBezTo>
                  <a:pt x="3992076" y="1790352"/>
                  <a:pt x="3098419" y="2306732"/>
                  <a:pt x="1996038" y="2306732"/>
                </a:cubicBezTo>
                <a:cubicBezTo>
                  <a:pt x="893657" y="2306732"/>
                  <a:pt x="0" y="1790352"/>
                  <a:pt x="0" y="115336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75920" tIns="595905" rIns="1220910" bIns="44212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cs typeface="Calibri"/>
              </a:rPr>
              <a:t>Transportation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cs typeface="Calibri"/>
              </a:rPr>
              <a:t>&amp; Storage</a:t>
            </a:r>
            <a:endParaRPr lang="en-US" sz="1600" kern="1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6DCEEE-9C0F-C302-0AFB-98699F39782B}"/>
              </a:ext>
            </a:extLst>
          </p:cNvPr>
          <p:cNvSpPr/>
          <p:nvPr/>
        </p:nvSpPr>
        <p:spPr>
          <a:xfrm>
            <a:off x="3660800" y="3258428"/>
            <a:ext cx="1324154" cy="398156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Compact Design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55E097-EFB4-F0DE-6E46-B5679CAC29C8}"/>
              </a:ext>
            </a:extLst>
          </p:cNvPr>
          <p:cNvSpPr/>
          <p:nvPr/>
        </p:nvSpPr>
        <p:spPr>
          <a:xfrm>
            <a:off x="3632682" y="2567038"/>
            <a:ext cx="1385446" cy="398156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Reach inaccessible </a:t>
            </a:r>
          </a:p>
          <a:p>
            <a:pPr algn="ctr"/>
            <a:r>
              <a:rPr lang="en-US" sz="1200">
                <a:solidFill>
                  <a:schemeClr val="tx1"/>
                </a:solidFill>
              </a:rPr>
              <a:t>areas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414A0E-EDE2-623D-ACDE-9C03B4467DAC}"/>
              </a:ext>
            </a:extLst>
          </p:cNvPr>
          <p:cNvSpPr/>
          <p:nvPr/>
        </p:nvSpPr>
        <p:spPr>
          <a:xfrm>
            <a:off x="4782280" y="2058393"/>
            <a:ext cx="1454698" cy="437409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Automatic Operation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174E7A-F922-B33D-0D00-EE3114C6F5CC}"/>
              </a:ext>
            </a:extLst>
          </p:cNvPr>
          <p:cNvSpPr/>
          <p:nvPr/>
        </p:nvSpPr>
        <p:spPr>
          <a:xfrm>
            <a:off x="2471700" y="2058392"/>
            <a:ext cx="1454698" cy="437409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Extends/Descends</a:t>
            </a:r>
          </a:p>
        </p:txBody>
      </p:sp>
      <p:pic>
        <p:nvPicPr>
          <p:cNvPr id="21" name="Picture 2" descr="Free Truck SVG, PNG Icon, Symbol. Download Image.">
            <a:extLst>
              <a:ext uri="{FF2B5EF4-FFF2-40B4-BE49-F238E27FC236}">
                <a16:creationId xmlns:a16="http://schemas.microsoft.com/office/drawing/2014/main" id="{5AB1F115-62BF-86E5-E672-9A18DD89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56" y="3374526"/>
            <a:ext cx="721571" cy="72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phic 22" descr="Smiling face outline with solid fill">
            <a:extLst>
              <a:ext uri="{FF2B5EF4-FFF2-40B4-BE49-F238E27FC236}">
                <a16:creationId xmlns:a16="http://schemas.microsoft.com/office/drawing/2014/main" id="{C005E6D3-7D3A-1ACD-9C7E-0F25C5186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2642" y="3456028"/>
            <a:ext cx="564694" cy="564694"/>
          </a:xfrm>
          <a:prstGeom prst="rect">
            <a:avLst/>
          </a:prstGeom>
        </p:spPr>
      </p:pic>
      <p:pic>
        <p:nvPicPr>
          <p:cNvPr id="1026" name="Picture 2" descr="Fuse - Free technology icons">
            <a:extLst>
              <a:ext uri="{FF2B5EF4-FFF2-40B4-BE49-F238E27FC236}">
                <a16:creationId xmlns:a16="http://schemas.microsoft.com/office/drawing/2014/main" id="{1AD3BBF3-7DC2-3A99-529D-E50B98A4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2" y="740903"/>
            <a:ext cx="1152992" cy="11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4296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1ADD-0624-1A66-12BB-2E42F949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0" y="138424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Future Work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CB7B2-1A13-C834-4ADC-04772A7E19FE}"/>
              </a:ext>
            </a:extLst>
          </p:cNvPr>
          <p:cNvSpPr txBox="1"/>
          <p:nvPr/>
        </p:nvSpPr>
        <p:spPr>
          <a:xfrm>
            <a:off x="3689054" y="1739135"/>
            <a:ext cx="176588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Concept Generation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CF703-7CBA-B1F7-3331-AC7B4EBAF49B}"/>
              </a:ext>
            </a:extLst>
          </p:cNvPr>
          <p:cNvSpPr txBox="1"/>
          <p:nvPr/>
        </p:nvSpPr>
        <p:spPr>
          <a:xfrm>
            <a:off x="6877646" y="1675018"/>
            <a:ext cx="152845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Concept Selection</a:t>
            </a:r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9F9E9267-B2E5-7818-5269-5595483B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795" y="933742"/>
            <a:ext cx="806405" cy="806405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8C838277-8798-F573-B77A-65919AB80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753" y="1003536"/>
            <a:ext cx="880240" cy="6526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FB7168-A4E9-9509-582B-B46F8506FB40}"/>
              </a:ext>
            </a:extLst>
          </p:cNvPr>
          <p:cNvSpPr/>
          <p:nvPr/>
        </p:nvSpPr>
        <p:spPr>
          <a:xfrm>
            <a:off x="3667944" y="854989"/>
            <a:ext cx="1867999" cy="1633223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77F975-9827-7EAE-DBBD-4111D0AF365E}"/>
              </a:ext>
            </a:extLst>
          </p:cNvPr>
          <p:cNvSpPr/>
          <p:nvPr/>
        </p:nvSpPr>
        <p:spPr>
          <a:xfrm>
            <a:off x="6707876" y="813798"/>
            <a:ext cx="1867999" cy="1633223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7EB29-0ECA-B1F7-E910-91228F5D95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9A6CD-5E42-B86D-3531-60D4B7BCE9DA}"/>
              </a:ext>
            </a:extLst>
          </p:cNvPr>
          <p:cNvSpPr txBox="1"/>
          <p:nvPr/>
        </p:nvSpPr>
        <p:spPr>
          <a:xfrm>
            <a:off x="856642" y="1785515"/>
            <a:ext cx="1450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cs typeface="Calibri"/>
              </a:rPr>
              <a:t>Targets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EFF460-7B43-07DC-79C2-45DC32DCE51F}"/>
              </a:ext>
            </a:extLst>
          </p:cNvPr>
          <p:cNvSpPr/>
          <p:nvPr/>
        </p:nvSpPr>
        <p:spPr>
          <a:xfrm>
            <a:off x="625448" y="833640"/>
            <a:ext cx="1867999" cy="1633223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arget - Free business icons">
            <a:extLst>
              <a:ext uri="{FF2B5EF4-FFF2-40B4-BE49-F238E27FC236}">
                <a16:creationId xmlns:a16="http://schemas.microsoft.com/office/drawing/2014/main" id="{EFCF630D-54AC-AA87-830E-1BC20B43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11" y="940053"/>
            <a:ext cx="845462" cy="8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21AA-6EAA-346E-F407-29DEC3BB6804}"/>
              </a:ext>
            </a:extLst>
          </p:cNvPr>
          <p:cNvSpPr txBox="1"/>
          <p:nvPr/>
        </p:nvSpPr>
        <p:spPr>
          <a:xfrm>
            <a:off x="3221102" y="3614856"/>
            <a:ext cx="275911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Risk </a:t>
            </a:r>
          </a:p>
          <a:p>
            <a:pPr algn="ctr"/>
            <a:r>
              <a:rPr lang="en-US" sz="2000">
                <a:cs typeface="Calibri"/>
              </a:rPr>
              <a:t>Assessment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98A543-3BD3-58EE-9A56-DAF75E20BBCB}"/>
              </a:ext>
            </a:extLst>
          </p:cNvPr>
          <p:cNvSpPr/>
          <p:nvPr/>
        </p:nvSpPr>
        <p:spPr>
          <a:xfrm>
            <a:off x="3666661" y="2737728"/>
            <a:ext cx="1867999" cy="1633223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anger - Free signs icons">
            <a:extLst>
              <a:ext uri="{FF2B5EF4-FFF2-40B4-BE49-F238E27FC236}">
                <a16:creationId xmlns:a16="http://schemas.microsoft.com/office/drawing/2014/main" id="{938E9348-0D2A-4CEB-E396-00F388BD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61" y="2852002"/>
            <a:ext cx="704070" cy="7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6A81F0-6759-EA6C-B3E2-5BAA6BFA93D1}"/>
              </a:ext>
            </a:extLst>
          </p:cNvPr>
          <p:cNvSpPr txBox="1"/>
          <p:nvPr/>
        </p:nvSpPr>
        <p:spPr>
          <a:xfrm>
            <a:off x="885379" y="3643093"/>
            <a:ext cx="140507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Bill of Materials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AA4BDB-0288-5A0F-C369-F3CB27F11DCA}"/>
              </a:ext>
            </a:extLst>
          </p:cNvPr>
          <p:cNvSpPr/>
          <p:nvPr/>
        </p:nvSpPr>
        <p:spPr>
          <a:xfrm>
            <a:off x="625448" y="2731658"/>
            <a:ext cx="1867999" cy="1633223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hecklist - Free files and folders icons">
            <a:extLst>
              <a:ext uri="{FF2B5EF4-FFF2-40B4-BE49-F238E27FC236}">
                <a16:creationId xmlns:a16="http://schemas.microsoft.com/office/drawing/2014/main" id="{4699D14B-479A-93AA-1C96-187D5F824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0" y="2852002"/>
            <a:ext cx="791091" cy="7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39EDB9-962D-24A7-5C66-B4132073DBD1}"/>
              </a:ext>
            </a:extLst>
          </p:cNvPr>
          <p:cNvSpPr txBox="1"/>
          <p:nvPr/>
        </p:nvSpPr>
        <p:spPr>
          <a:xfrm>
            <a:off x="6371913" y="3614856"/>
            <a:ext cx="253763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Spring </a:t>
            </a:r>
          </a:p>
          <a:p>
            <a:pPr algn="ctr"/>
            <a:r>
              <a:rPr lang="en-US" sz="2000">
                <a:cs typeface="Calibri"/>
              </a:rPr>
              <a:t>Plans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D8FCE7-4511-0C41-60E4-DA53ECCDE3B7}"/>
              </a:ext>
            </a:extLst>
          </p:cNvPr>
          <p:cNvSpPr/>
          <p:nvPr/>
        </p:nvSpPr>
        <p:spPr>
          <a:xfrm>
            <a:off x="6707875" y="2742432"/>
            <a:ext cx="1867999" cy="1633223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Clock - Free time and date icons">
            <a:extLst>
              <a:ext uri="{FF2B5EF4-FFF2-40B4-BE49-F238E27FC236}">
                <a16:creationId xmlns:a16="http://schemas.microsoft.com/office/drawing/2014/main" id="{CD399297-A137-5690-7C6C-6D341805E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64" y="2804924"/>
            <a:ext cx="882529" cy="88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99C846-CCB5-588B-86A5-42DF652E0A96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1467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Introduction</a:t>
            </a: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13B7B4-91EB-63AA-1E9A-FCF6CC292DF5}"/>
              </a:ext>
            </a:extLst>
          </p:cNvPr>
          <p:cNvGrpSpPr/>
          <p:nvPr/>
        </p:nvGrpSpPr>
        <p:grpSpPr>
          <a:xfrm>
            <a:off x="120572" y="1024004"/>
            <a:ext cx="1670885" cy="2834265"/>
            <a:chOff x="371937" y="1238437"/>
            <a:chExt cx="1670885" cy="283426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08420E3-BCA8-BF44-858C-682696D6C5F8}"/>
                </a:ext>
              </a:extLst>
            </p:cNvPr>
            <p:cNvSpPr/>
            <p:nvPr/>
          </p:nvSpPr>
          <p:spPr>
            <a:xfrm>
              <a:off x="439904" y="1238437"/>
              <a:ext cx="1534953" cy="231400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B766D2-2C3E-1714-CD25-60A0561DFA50}"/>
                </a:ext>
              </a:extLst>
            </p:cNvPr>
            <p:cNvSpPr txBox="1"/>
            <p:nvPr/>
          </p:nvSpPr>
          <p:spPr>
            <a:xfrm>
              <a:off x="371937" y="3703370"/>
              <a:ext cx="167088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  "/>
                  <a:cs typeface="Calibri"/>
                </a:rPr>
                <a:t>Ebony Bland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69BE8C-9A0C-CD56-B2D3-57916CBBDE73}"/>
              </a:ext>
            </a:extLst>
          </p:cNvPr>
          <p:cNvGrpSpPr/>
          <p:nvPr/>
        </p:nvGrpSpPr>
        <p:grpSpPr>
          <a:xfrm>
            <a:off x="5433760" y="1435055"/>
            <a:ext cx="1724225" cy="2798572"/>
            <a:chOff x="5539904" y="1268142"/>
            <a:chExt cx="1724225" cy="27985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CA8A88-3EF2-4F79-F915-87413B46C7CB}"/>
                </a:ext>
              </a:extLst>
            </p:cNvPr>
            <p:cNvSpPr txBox="1"/>
            <p:nvPr/>
          </p:nvSpPr>
          <p:spPr>
            <a:xfrm>
              <a:off x="5539904" y="3697382"/>
              <a:ext cx="172422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  "/>
                  <a:cs typeface="Calibri"/>
                </a:rPr>
                <a:t>Emilio Manzo</a:t>
              </a:r>
            </a:p>
          </p:txBody>
        </p:sp>
        <p:pic>
          <p:nvPicPr>
            <p:cNvPr id="12" name="Picture 12" descr="A picture containing tree, outdoor, person, person&#10;&#10;Description automatically generated">
              <a:extLst>
                <a:ext uri="{FF2B5EF4-FFF2-40B4-BE49-F238E27FC236}">
                  <a16:creationId xmlns:a16="http://schemas.microsoft.com/office/drawing/2014/main" id="{B5E72AFA-DC3D-0E9D-813F-A2C00A0D1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68" t="6456" r="71" b="7392"/>
            <a:stretch/>
          </p:blipFill>
          <p:spPr>
            <a:xfrm rot="5400000">
              <a:off x="5274723" y="1656896"/>
              <a:ext cx="2254588" cy="14770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9F9C53-91A2-F43C-182E-7FD194A2945F}"/>
              </a:ext>
            </a:extLst>
          </p:cNvPr>
          <p:cNvGrpSpPr/>
          <p:nvPr/>
        </p:nvGrpSpPr>
        <p:grpSpPr>
          <a:xfrm>
            <a:off x="1908762" y="1439178"/>
            <a:ext cx="1632785" cy="2806818"/>
            <a:chOff x="2136299" y="1263959"/>
            <a:chExt cx="1632785" cy="28068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92D06B-65E9-8095-C143-1BB1DD598403}"/>
                </a:ext>
              </a:extLst>
            </p:cNvPr>
            <p:cNvSpPr txBox="1"/>
            <p:nvPr/>
          </p:nvSpPr>
          <p:spPr>
            <a:xfrm>
              <a:off x="2136299" y="3701445"/>
              <a:ext cx="163278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  "/>
                  <a:cs typeface="Calibri"/>
                </a:rPr>
                <a:t>Austin </a:t>
              </a:r>
              <a:r>
                <a:rPr lang="en-US" b="1" err="1">
                  <a:latin typeface="Arial  "/>
                  <a:cs typeface="Calibri"/>
                </a:rPr>
                <a:t>Bruen</a:t>
              </a:r>
              <a:endParaRPr lang="en-US" b="1">
                <a:latin typeface="Arial  "/>
                <a:cs typeface="Calibri"/>
              </a:endParaRPr>
            </a:p>
          </p:txBody>
        </p:sp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24C2655F-1C81-56A2-E524-7F5231CAE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3552" y="1263959"/>
              <a:ext cx="1478280" cy="22555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FDF28E-2F56-109D-2B14-E49E06398890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Ebony Bland</a:t>
            </a:r>
            <a:endParaRPr lang="en-US" sz="1500">
              <a:latin typeface="Times New Roman"/>
              <a:cs typeface="Times New Roman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75E746-0CC5-3DF4-8CA4-742E3748402A}"/>
              </a:ext>
            </a:extLst>
          </p:cNvPr>
          <p:cNvGrpSpPr/>
          <p:nvPr/>
        </p:nvGrpSpPr>
        <p:grpSpPr>
          <a:xfrm>
            <a:off x="7140744" y="1017725"/>
            <a:ext cx="2003256" cy="2781811"/>
            <a:chOff x="7118318" y="1290891"/>
            <a:chExt cx="2003256" cy="27818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743844-761F-76D1-4D49-72970B1EDA55}"/>
                </a:ext>
              </a:extLst>
            </p:cNvPr>
            <p:cNvSpPr txBox="1"/>
            <p:nvPr/>
          </p:nvSpPr>
          <p:spPr>
            <a:xfrm>
              <a:off x="7118318" y="3703370"/>
              <a:ext cx="200325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  "/>
                  <a:cs typeface="Calibri"/>
                </a:rPr>
                <a:t>Garfield Murphy</a:t>
              </a:r>
            </a:p>
          </p:txBody>
        </p:sp>
        <p:pic>
          <p:nvPicPr>
            <p:cNvPr id="11268" name="Picture 4" descr="Garfield Murphy">
              <a:extLst>
                <a:ext uri="{FF2B5EF4-FFF2-40B4-BE49-F238E27FC236}">
                  <a16:creationId xmlns:a16="http://schemas.microsoft.com/office/drawing/2014/main" id="{08B9AE8F-E2BF-1B69-630E-083F91E8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9" r="21776"/>
            <a:stretch/>
          </p:blipFill>
          <p:spPr bwMode="auto">
            <a:xfrm>
              <a:off x="7379253" y="1290891"/>
              <a:ext cx="1481387" cy="226154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727C2-7607-2FD2-FBD9-C60D87BA6694}"/>
              </a:ext>
            </a:extLst>
          </p:cNvPr>
          <p:cNvGrpSpPr/>
          <p:nvPr/>
        </p:nvGrpSpPr>
        <p:grpSpPr>
          <a:xfrm>
            <a:off x="3591779" y="1024004"/>
            <a:ext cx="1830905" cy="2795320"/>
            <a:chOff x="3778741" y="1271394"/>
            <a:chExt cx="1830905" cy="27953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ED9344-0644-AA21-D706-0366C9C6E2FE}"/>
                </a:ext>
              </a:extLst>
            </p:cNvPr>
            <p:cNvSpPr txBox="1"/>
            <p:nvPr/>
          </p:nvSpPr>
          <p:spPr>
            <a:xfrm>
              <a:off x="3778741" y="3697382"/>
              <a:ext cx="183090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  "/>
                  <a:cs typeface="Calibri"/>
                </a:rPr>
                <a:t>Davis Goolsby</a:t>
              </a:r>
            </a:p>
          </p:txBody>
        </p:sp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4AC8AAF0-F3EF-40F4-0A6D-09AE9E45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675" t="12030" r="10083" b="376"/>
            <a:stretch/>
          </p:blipFill>
          <p:spPr>
            <a:xfrm>
              <a:off x="3930527" y="1271394"/>
              <a:ext cx="1494255" cy="22480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D94E298-E571-6D15-1390-53CB01F843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0ED3-9BE6-BA58-BCF7-9EB6A368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Questions</a:t>
            </a:r>
            <a:endParaRPr lang="en-US"/>
          </a:p>
        </p:txBody>
      </p:sp>
      <p:pic>
        <p:nvPicPr>
          <p:cNvPr id="12294" name="Picture 6" descr="Asking Defining Questions - Excelsior University OWL">
            <a:extLst>
              <a:ext uri="{FF2B5EF4-FFF2-40B4-BE49-F238E27FC236}">
                <a16:creationId xmlns:a16="http://schemas.microsoft.com/office/drawing/2014/main" id="{99568846-ED15-4916-9E12-97A92434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1" y="892969"/>
            <a:ext cx="5280627" cy="35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53DE5-1F2A-A232-E6A2-50F5521352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8D5E6-7E32-55AB-CF73-C2A0762BBFF2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487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311699" y="1107281"/>
            <a:ext cx="8582269" cy="34615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>
              <a:buNone/>
            </a:pPr>
            <a:r>
              <a:rPr lang="en-US" sz="1300">
                <a:latin typeface="Arial"/>
                <a:cs typeface="Arial"/>
              </a:rPr>
              <a:t>Brain, M. (n.d.). </a:t>
            </a:r>
            <a:r>
              <a:rPr lang="en-US" sz="1300" i="1">
                <a:latin typeface="Arial"/>
                <a:cs typeface="Arial"/>
              </a:rPr>
              <a:t>How Power Grids Work</a:t>
            </a:r>
            <a:r>
              <a:rPr lang="en-US" sz="1300">
                <a:latin typeface="Arial"/>
                <a:cs typeface="Arial"/>
              </a:rPr>
              <a:t>. Retrieved from Clark Science Center at Smith College: https://www.science.smith.edu/~jcardell/Courses/EGR220/ElecPwr_HSW.html#:~:text=Fuses%20must%20be%20replaced%20each,panel%20like%20the%20one%20above</a:t>
            </a:r>
          </a:p>
          <a:p>
            <a:pPr>
              <a:buNone/>
            </a:pPr>
            <a:endParaRPr lang="en-US" sz="1300"/>
          </a:p>
          <a:p>
            <a:pPr>
              <a:buNone/>
            </a:pPr>
            <a:r>
              <a:rPr lang="en-US" sz="1300">
                <a:latin typeface="Arial"/>
                <a:cs typeface="Arial"/>
              </a:rPr>
              <a:t>Csanyi, E. (2013, January 28). </a:t>
            </a:r>
            <a:r>
              <a:rPr lang="en-US" sz="1300" i="1">
                <a:latin typeface="Arial"/>
                <a:cs typeface="Arial"/>
              </a:rPr>
              <a:t>How to manipulate energized conductors with hot stick</a:t>
            </a:r>
            <a:r>
              <a:rPr lang="en-US" sz="1300">
                <a:latin typeface="Arial"/>
                <a:cs typeface="Arial"/>
              </a:rPr>
              <a:t>. Retrieved from Electrical Engineering Portal: https://electrical-engineering-portal.com/manipulating-energized-conductors-with-hot-stick</a:t>
            </a:r>
          </a:p>
          <a:p>
            <a:pPr>
              <a:buNone/>
            </a:pPr>
            <a:endParaRPr lang="en-US" sz="1300"/>
          </a:p>
          <a:p>
            <a:pPr>
              <a:buNone/>
            </a:pPr>
            <a:r>
              <a:rPr lang="en-US" sz="1300">
                <a:latin typeface="Arial"/>
                <a:cs typeface="Arial"/>
              </a:rPr>
              <a:t>Csanyi, E. (2020, October 12). </a:t>
            </a:r>
            <a:r>
              <a:rPr lang="en-US" sz="1300" i="1">
                <a:latin typeface="Arial"/>
                <a:cs typeface="Arial"/>
              </a:rPr>
              <a:t>How primary feeder, distribution transformer, fuses and service operate in radial networks</a:t>
            </a:r>
            <a:r>
              <a:rPr lang="en-US" sz="1300">
                <a:latin typeface="Arial"/>
                <a:cs typeface="Arial"/>
              </a:rPr>
              <a:t>. Retrieved from Electrical Engineering Portal: https://electrical-engineering-portal.com/primary-feeder-distribution-transformer-fuses-service</a:t>
            </a:r>
          </a:p>
          <a:p>
            <a:pPr>
              <a:buNone/>
            </a:pPr>
            <a:endParaRPr lang="en-US" sz="1300"/>
          </a:p>
          <a:p>
            <a:pPr>
              <a:buNone/>
            </a:pPr>
            <a:r>
              <a:rPr lang="en-US" sz="1300">
                <a:latin typeface="Arial"/>
                <a:cs typeface="Arial"/>
              </a:rPr>
              <a:t>Eaton Corporation. (n.d.). </a:t>
            </a:r>
            <a:r>
              <a:rPr lang="en-US" sz="1300" i="1">
                <a:latin typeface="Arial"/>
                <a:cs typeface="Arial"/>
              </a:rPr>
              <a:t>Eaton Website</a:t>
            </a:r>
            <a:r>
              <a:rPr lang="en-US" sz="1300">
                <a:latin typeface="Arial"/>
                <a:cs typeface="Arial"/>
              </a:rPr>
              <a:t>. Retrieved from Fuses: fundamentals of fuses: https://www.eaton.com/us/en-us/products/medium-voltage-power-distribution-control-systems/utility-fuses/fuses--fundamentals-of-fuses.html</a:t>
            </a:r>
          </a:p>
          <a:p>
            <a:pPr>
              <a:buNone/>
            </a:pPr>
            <a:endParaRPr lang="en-US" sz="1300"/>
          </a:p>
          <a:p>
            <a:pPr>
              <a:buNone/>
            </a:pPr>
            <a:r>
              <a:rPr lang="en-US" sz="1300">
                <a:latin typeface="Arial"/>
                <a:cs typeface="Arial"/>
              </a:rPr>
              <a:t>Hastings Hot Line Tools &amp; Equipment. (2021, March). </a:t>
            </a:r>
            <a:r>
              <a:rPr lang="en-US" sz="1300" i="1">
                <a:latin typeface="Arial"/>
                <a:cs typeface="Arial"/>
              </a:rPr>
              <a:t>Hastings Catalog</a:t>
            </a:r>
            <a:r>
              <a:rPr lang="en-US" sz="1300">
                <a:latin typeface="Arial"/>
                <a:cs typeface="Arial"/>
              </a:rPr>
              <a:t>. Retrieved from Hastings Website: https://www.hfgp.com/fb-catalog/</a:t>
            </a:r>
          </a:p>
          <a:p>
            <a:pPr>
              <a:buNone/>
            </a:pPr>
            <a:endParaRPr lang="en-US" sz="1300"/>
          </a:p>
          <a:p>
            <a:pPr>
              <a:buNone/>
            </a:pPr>
            <a:r>
              <a:rPr lang="en-US" sz="1300">
                <a:latin typeface="Arial"/>
                <a:cs typeface="Arial"/>
              </a:rPr>
              <a:t>King-Homan, L. (2020, August 3). </a:t>
            </a:r>
            <a:r>
              <a:rPr lang="en-US" sz="1300" i="1">
                <a:latin typeface="Arial"/>
                <a:cs typeface="Arial"/>
              </a:rPr>
              <a:t>How Does That Work? Hot Stick</a:t>
            </a:r>
            <a:r>
              <a:rPr lang="en-US" sz="1300">
                <a:latin typeface="Arial"/>
                <a:cs typeface="Arial"/>
              </a:rPr>
              <a:t>. Retrieved from The Wire: Energy news from Omaha Public Power District: https://oppdthewire.com/hot-stick-how-works-2020-oppd/</a:t>
            </a:r>
            <a:endParaRPr lang="en-US" sz="1300"/>
          </a:p>
          <a:p>
            <a:pPr marL="0" indent="0">
              <a:spcAft>
                <a:spcPts val="1200"/>
              </a:spcAft>
              <a:buNone/>
            </a:pPr>
            <a:endParaRPr lang="en-US" sz="1300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C6C6C-0342-5CE1-76E9-2DCAB5106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92EC9-0E63-8029-E5A0-356EB6AE3316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200161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cs typeface="Arial"/>
              </a:rPr>
              <a:t>BONUS SLIDES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2846EA-F304-579C-85C2-A407292074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848E0-479E-34B9-1526-AEAAB2656E50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oper Power Systems FAK44W6 :: Fuse, 6A, 15kV, ELF, Current Limiting,  Dropout, Cutout, 125BIL :: Rexel USA">
            <a:extLst>
              <a:ext uri="{FF2B5EF4-FFF2-40B4-BE49-F238E27FC236}">
                <a16:creationId xmlns:a16="http://schemas.microsoft.com/office/drawing/2014/main" id="{7D4A6AFB-F750-BAE1-D549-C089AA81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69" y="61139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7A0EF-3EB4-9EAD-6A4F-58EDAA95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07" y="1499016"/>
            <a:ext cx="1725525" cy="172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08BF0-DC1D-C65A-8513-A8488F851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127" y="527453"/>
            <a:ext cx="1793512" cy="1423422"/>
          </a:xfrm>
          <a:prstGeom prst="rect">
            <a:avLst/>
          </a:prstGeom>
        </p:spPr>
      </p:pic>
      <p:pic>
        <p:nvPicPr>
          <p:cNvPr id="1028" name="Picture 4" descr="Safely Replace Blown Fuses">
            <a:extLst>
              <a:ext uri="{FF2B5EF4-FFF2-40B4-BE49-F238E27FC236}">
                <a16:creationId xmlns:a16="http://schemas.microsoft.com/office/drawing/2014/main" id="{B9BC9C87-1103-8685-8632-DF8DD46E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419807"/>
            <a:ext cx="2166256" cy="211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CACB5C-D141-4C6D-78A4-F811F6204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130" y="2734446"/>
            <a:ext cx="2261448" cy="1506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F62FC4-2FA8-5DDB-A9BA-F025AE4F9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513" y="2734446"/>
            <a:ext cx="2008506" cy="1506380"/>
          </a:xfrm>
          <a:prstGeom prst="rect">
            <a:avLst/>
          </a:prstGeom>
        </p:spPr>
      </p:pic>
      <p:pic>
        <p:nvPicPr>
          <p:cNvPr id="1030" name="Picture 6" descr="Fuse blows back on lineman - YouTube">
            <a:extLst>
              <a:ext uri="{FF2B5EF4-FFF2-40B4-BE49-F238E27FC236}">
                <a16:creationId xmlns:a16="http://schemas.microsoft.com/office/drawing/2014/main" id="{53E34D87-67CD-9B9D-6C67-590DD8E5A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78" y="3176417"/>
            <a:ext cx="2144486" cy="12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352CE0-2D4C-A92A-9255-BDF037AB6E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28E16-83E6-FA26-D1EA-F7896A8B2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43" y="165563"/>
            <a:ext cx="1154555" cy="15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02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Decomposition: Major Functions 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B4DD3-E0E9-9F99-292C-719A5CAD61C4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32B86-2945-DDE8-0BA1-5C2AB93784F0}"/>
              </a:ext>
            </a:extLst>
          </p:cNvPr>
          <p:cNvSpPr txBox="1"/>
          <p:nvPr/>
        </p:nvSpPr>
        <p:spPr>
          <a:xfrm>
            <a:off x="1355100" y="4007695"/>
            <a:ext cx="628569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  "/>
              </a:rPr>
              <a:t>Hierarchy Chart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1C0469B-14AA-9037-31DA-ECDCA12B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93" y="5276043"/>
            <a:ext cx="5470667" cy="35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E985866-B0FE-F555-8BBE-9EF0F26B26D5}"/>
              </a:ext>
            </a:extLst>
          </p:cNvPr>
          <p:cNvSpPr/>
          <p:nvPr/>
        </p:nvSpPr>
        <p:spPr>
          <a:xfrm>
            <a:off x="3476625" y="1232742"/>
            <a:ext cx="2042651" cy="64155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  "/>
              </a:rPr>
              <a:t>Fuse Switching Device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2D1229-E1B2-97EF-CEB5-437AFC8A5928}"/>
              </a:ext>
            </a:extLst>
          </p:cNvPr>
          <p:cNvSpPr/>
          <p:nvPr/>
        </p:nvSpPr>
        <p:spPr>
          <a:xfrm>
            <a:off x="6770579" y="2292560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  <a:cs typeface="Calibri"/>
              </a:rPr>
              <a:t>Ergonomics</a:t>
            </a:r>
            <a:endParaRPr lang="en-US">
              <a:solidFill>
                <a:schemeClr val="bg1"/>
              </a:solidFill>
              <a:latin typeface="Arial  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0D9B62-999E-67A4-263B-5D3800AA638E}"/>
              </a:ext>
            </a:extLst>
          </p:cNvPr>
          <p:cNvSpPr/>
          <p:nvPr/>
        </p:nvSpPr>
        <p:spPr>
          <a:xfrm>
            <a:off x="3476623" y="2300963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Transportation/ Storage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569D8CA-9362-D3E2-07EF-3AFC28C50766}"/>
              </a:ext>
            </a:extLst>
          </p:cNvPr>
          <p:cNvSpPr/>
          <p:nvPr/>
        </p:nvSpPr>
        <p:spPr>
          <a:xfrm>
            <a:off x="333774" y="2299441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  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Fuse switching Operation</a:t>
            </a:r>
          </a:p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62F04-B917-90CD-6D63-AECB39CFC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8670AA3-1CEE-372B-05F1-9C8D6A9B95A1}"/>
              </a:ext>
            </a:extLst>
          </p:cNvPr>
          <p:cNvCxnSpPr>
            <a:stCxn id="19" idx="1"/>
            <a:endCxn id="22" idx="0"/>
          </p:cNvCxnSpPr>
          <p:nvPr/>
        </p:nvCxnSpPr>
        <p:spPr>
          <a:xfrm rot="10800000" flipV="1">
            <a:off x="1355101" y="1553519"/>
            <a:ext cx="2121525" cy="745921"/>
          </a:xfrm>
          <a:prstGeom prst="bentConnector2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CF0BF8AE-4853-53CB-2943-1DB2A052A61E}"/>
              </a:ext>
            </a:extLst>
          </p:cNvPr>
          <p:cNvCxnSpPr>
            <a:stCxn id="19" idx="3"/>
            <a:endCxn id="20" idx="0"/>
          </p:cNvCxnSpPr>
          <p:nvPr/>
        </p:nvCxnSpPr>
        <p:spPr>
          <a:xfrm>
            <a:off x="5519276" y="1553520"/>
            <a:ext cx="2272629" cy="739040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D82FE8B-690A-94A2-CA97-2DE74EE5F81D}"/>
              </a:ext>
            </a:extLst>
          </p:cNvPr>
          <p:cNvCxnSpPr>
            <a:stCxn id="19" idx="2"/>
            <a:endCxn id="21" idx="0"/>
          </p:cNvCxnSpPr>
          <p:nvPr/>
        </p:nvCxnSpPr>
        <p:spPr>
          <a:xfrm rot="5400000">
            <a:off x="4284617" y="2087629"/>
            <a:ext cx="426666" cy="2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61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AF4ACC-2BF7-A541-0EA0-E901E46904F0}"/>
              </a:ext>
            </a:extLst>
          </p:cNvPr>
          <p:cNvSpPr/>
          <p:nvPr/>
        </p:nvSpPr>
        <p:spPr>
          <a:xfrm>
            <a:off x="3269752" y="1565608"/>
            <a:ext cx="2709089" cy="6993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Considers Transportation/Storage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BF669-69C7-9238-2B39-0398D48AD831}"/>
              </a:ext>
            </a:extLst>
          </p:cNvPr>
          <p:cNvSpPr/>
          <p:nvPr/>
        </p:nvSpPr>
        <p:spPr>
          <a:xfrm>
            <a:off x="791076" y="3062035"/>
            <a:ext cx="2180722" cy="699335"/>
          </a:xfrm>
          <a:prstGeom prst="roundRect">
            <a:avLst/>
          </a:prstGeom>
          <a:solidFill>
            <a:srgbClr val="FFF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Bucket Trucks &amp; Personal Vehicles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C2CC03-1A99-CC3B-1A1E-7B79B85B7F09}"/>
              </a:ext>
            </a:extLst>
          </p:cNvPr>
          <p:cNvSpPr/>
          <p:nvPr/>
        </p:nvSpPr>
        <p:spPr>
          <a:xfrm>
            <a:off x="3453063" y="3069554"/>
            <a:ext cx="2180722" cy="6993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~4ft in Length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83056A-541C-57BA-70F8-760A3D5A29EA}"/>
              </a:ext>
            </a:extLst>
          </p:cNvPr>
          <p:cNvSpPr/>
          <p:nvPr/>
        </p:nvSpPr>
        <p:spPr>
          <a:xfrm>
            <a:off x="6227846" y="3062035"/>
            <a:ext cx="2180722" cy="6993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Ability to Collapse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53435F-F053-78CF-FDC5-72C5B005DD53}"/>
              </a:ext>
            </a:extLst>
          </p:cNvPr>
          <p:cNvCxnSpPr>
            <a:cxnSpLocks/>
          </p:cNvCxnSpPr>
          <p:nvPr/>
        </p:nvCxnSpPr>
        <p:spPr>
          <a:xfrm flipV="1">
            <a:off x="1881434" y="2588293"/>
            <a:ext cx="5436771" cy="1503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8C8BA3-F4B6-CF03-F422-DD513F68DF21}"/>
              </a:ext>
            </a:extLst>
          </p:cNvPr>
          <p:cNvCxnSpPr/>
          <p:nvPr/>
        </p:nvCxnSpPr>
        <p:spPr>
          <a:xfrm>
            <a:off x="4618618" y="2264945"/>
            <a:ext cx="3" cy="308307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15B193-14EA-209F-7706-2930F50F3C11}"/>
              </a:ext>
            </a:extLst>
          </p:cNvPr>
          <p:cNvCxnSpPr/>
          <p:nvPr/>
        </p:nvCxnSpPr>
        <p:spPr>
          <a:xfrm>
            <a:off x="1866400" y="2595814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16CAAE-4718-ACCB-B0EE-867A3D4C93A7}"/>
              </a:ext>
            </a:extLst>
          </p:cNvPr>
          <p:cNvCxnSpPr>
            <a:cxnSpLocks/>
          </p:cNvCxnSpPr>
          <p:nvPr/>
        </p:nvCxnSpPr>
        <p:spPr>
          <a:xfrm>
            <a:off x="4618623" y="2595813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F8501A-1CD0-FA2F-2169-62B7587C3B76}"/>
              </a:ext>
            </a:extLst>
          </p:cNvPr>
          <p:cNvCxnSpPr>
            <a:cxnSpLocks/>
          </p:cNvCxnSpPr>
          <p:nvPr/>
        </p:nvCxnSpPr>
        <p:spPr>
          <a:xfrm>
            <a:off x="7318208" y="2595813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18" name="Picture 2" descr="Free Truck SVG, PNG Icon, Symbol. Download Image.">
            <a:extLst>
              <a:ext uri="{FF2B5EF4-FFF2-40B4-BE49-F238E27FC236}">
                <a16:creationId xmlns:a16="http://schemas.microsoft.com/office/drawing/2014/main" id="{16CB7289-5857-D2E9-8F66-8F5324FD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8" y="800143"/>
            <a:ext cx="2005732" cy="20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93A8F2C-9FE5-2587-F79D-96E74B3E9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540" y="131134"/>
            <a:ext cx="1542784" cy="23150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11DF23-26AB-A548-8941-00A31FBFC1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0631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B6462-7245-4987-02B1-F65D6342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711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CROSS REFERENCE TABLE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30DBDC-D165-61A7-EDF9-E4C5BEFFD2E6}"/>
              </a:ext>
            </a:extLst>
          </p:cNvPr>
          <p:cNvGraphicFramePr>
            <a:graphicFrameLocks noGrp="1"/>
          </p:cNvGraphicFramePr>
          <p:nvPr/>
        </p:nvGraphicFramePr>
        <p:xfrm>
          <a:off x="413306" y="1017725"/>
          <a:ext cx="4044854" cy="3389180"/>
        </p:xfrm>
        <a:graphic>
          <a:graphicData uri="http://schemas.openxmlformats.org/drawingml/2006/table">
            <a:tbl>
              <a:tblPr/>
              <a:tblGrid>
                <a:gridCol w="1252635">
                  <a:extLst>
                    <a:ext uri="{9D8B030D-6E8A-4147-A177-3AD203B41FA5}">
                      <a16:colId xmlns:a16="http://schemas.microsoft.com/office/drawing/2014/main" val="773679914"/>
                    </a:ext>
                  </a:extLst>
                </a:gridCol>
                <a:gridCol w="899470">
                  <a:extLst>
                    <a:ext uri="{9D8B030D-6E8A-4147-A177-3AD203B41FA5}">
                      <a16:colId xmlns:a16="http://schemas.microsoft.com/office/drawing/2014/main" val="2101095830"/>
                    </a:ext>
                  </a:extLst>
                </a:gridCol>
                <a:gridCol w="871879">
                  <a:extLst>
                    <a:ext uri="{9D8B030D-6E8A-4147-A177-3AD203B41FA5}">
                      <a16:colId xmlns:a16="http://schemas.microsoft.com/office/drawing/2014/main" val="3815914357"/>
                    </a:ext>
                  </a:extLst>
                </a:gridCol>
                <a:gridCol w="1020870">
                  <a:extLst>
                    <a:ext uri="{9D8B030D-6E8A-4147-A177-3AD203B41FA5}">
                      <a16:colId xmlns:a16="http://schemas.microsoft.com/office/drawing/2014/main" val="3843732117"/>
                    </a:ext>
                  </a:extLst>
                </a:gridCol>
              </a:tblGrid>
              <a:tr h="402006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Function Decomposition Cross Reference Chart</a:t>
                      </a:r>
                      <a:endParaRPr lang="en-US" sz="16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262352"/>
                  </a:ext>
                </a:extLst>
              </a:tr>
              <a:tr h="41253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Function</a:t>
                      </a:r>
                      <a:endParaRPr lang="en-US" sz="14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Fuse Switching Operation</a:t>
                      </a:r>
                      <a:endParaRPr lang="en-US" sz="14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Transport &amp; Storage</a:t>
                      </a:r>
                      <a:endParaRPr lang="en-US" sz="14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Ergonomics</a:t>
                      </a:r>
                      <a:endParaRPr lang="en-US" sz="14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746921"/>
                  </a:ext>
                </a:extLst>
              </a:tr>
              <a:tr h="26012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Reach inaccessible areas 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895581"/>
                  </a:ext>
                </a:extLst>
              </a:tr>
              <a:tr h="44562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Mitigate soft tissue damage and limits physical strain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1200">
                          <a:effectLst/>
                        </a:rPr>
                      </a:b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205280"/>
                  </a:ext>
                </a:extLst>
              </a:tr>
              <a:tr h="52129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Can be transported by personal vehicles or bucket truck 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1200">
                          <a:effectLst/>
                        </a:rPr>
                      </a:b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1200">
                          <a:effectLst/>
                        </a:rPr>
                      </a:br>
                      <a:endParaRPr lang="en-US" sz="1200">
                        <a:effectLst/>
                      </a:endParaRPr>
                    </a:p>
                  </a:txBody>
                  <a:tcPr marL="43262" marR="43262" marT="43262" marB="43262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955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9704D2-5D0D-5423-C8BA-315D28E9A17F}"/>
              </a:ext>
            </a:extLst>
          </p:cNvPr>
          <p:cNvGraphicFramePr>
            <a:graphicFrameLocks noGrp="1"/>
          </p:cNvGraphicFramePr>
          <p:nvPr/>
        </p:nvGraphicFramePr>
        <p:xfrm>
          <a:off x="4685842" y="1017725"/>
          <a:ext cx="3830230" cy="3395374"/>
        </p:xfrm>
        <a:graphic>
          <a:graphicData uri="http://schemas.openxmlformats.org/drawingml/2006/table">
            <a:tbl>
              <a:tblPr/>
              <a:tblGrid>
                <a:gridCol w="1186170">
                  <a:extLst>
                    <a:ext uri="{9D8B030D-6E8A-4147-A177-3AD203B41FA5}">
                      <a16:colId xmlns:a16="http://schemas.microsoft.com/office/drawing/2014/main" val="773679914"/>
                    </a:ext>
                  </a:extLst>
                </a:gridCol>
                <a:gridCol w="851742">
                  <a:extLst>
                    <a:ext uri="{9D8B030D-6E8A-4147-A177-3AD203B41FA5}">
                      <a16:colId xmlns:a16="http://schemas.microsoft.com/office/drawing/2014/main" val="2101095830"/>
                    </a:ext>
                  </a:extLst>
                </a:gridCol>
                <a:gridCol w="825616">
                  <a:extLst>
                    <a:ext uri="{9D8B030D-6E8A-4147-A177-3AD203B41FA5}">
                      <a16:colId xmlns:a16="http://schemas.microsoft.com/office/drawing/2014/main" val="3815914357"/>
                    </a:ext>
                  </a:extLst>
                </a:gridCol>
                <a:gridCol w="966702">
                  <a:extLst>
                    <a:ext uri="{9D8B030D-6E8A-4147-A177-3AD203B41FA5}">
                      <a16:colId xmlns:a16="http://schemas.microsoft.com/office/drawing/2014/main" val="3843732117"/>
                    </a:ext>
                  </a:extLst>
                </a:gridCol>
              </a:tblGrid>
              <a:tr h="550392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Function Decomposition Cross Reference Chart</a:t>
                      </a:r>
                      <a:endParaRPr lang="en-US" sz="1500">
                        <a:effectLst/>
                      </a:endParaRPr>
                    </a:p>
                  </a:txBody>
                  <a:tcPr marL="99387" marR="99387" marT="49693" marB="49693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262352"/>
                  </a:ext>
                </a:extLst>
              </a:tr>
              <a:tr h="6880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Function</a:t>
                      </a:r>
                      <a:endParaRPr lang="en-US" sz="13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Fuse Switching Operation</a:t>
                      </a:r>
                      <a:endParaRPr lang="en-US" sz="13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Transport &amp; Storage</a:t>
                      </a:r>
                      <a:endParaRPr lang="en-US" sz="13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Ergonomics</a:t>
                      </a:r>
                      <a:endParaRPr lang="en-US" sz="13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746921"/>
                  </a:ext>
                </a:extLst>
              </a:tr>
              <a:tr h="42828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Compact device design</a:t>
                      </a: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895581"/>
                  </a:ext>
                </a:extLst>
              </a:tr>
              <a:tr h="77463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Automatic operation of all or some of the fuse switching process</a:t>
                      </a: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205280"/>
                  </a:ext>
                </a:extLst>
              </a:tr>
              <a:tr h="94781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Device that can extend/retract and pivot to perform fuse switching process</a:t>
                      </a: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sz="1100">
                          <a:effectLst/>
                        </a:rPr>
                      </a:br>
                      <a:endParaRPr lang="en-US" sz="1100">
                        <a:effectLst/>
                      </a:endParaRPr>
                    </a:p>
                  </a:txBody>
                  <a:tcPr marL="40967" marR="40967" marT="40967" marB="40967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9559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A0CBD-6C61-AE2B-EDF4-5344E6E42E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4127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D3E67-B993-1FEA-4034-AE680E04FB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80067" y="4777251"/>
            <a:ext cx="1371600" cy="23317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772FF0-808E-818F-0BCC-80EBE70A79D3}"/>
              </a:ext>
            </a:extLst>
          </p:cNvPr>
          <p:cNvSpPr/>
          <p:nvPr/>
        </p:nvSpPr>
        <p:spPr>
          <a:xfrm>
            <a:off x="3344543" y="133077"/>
            <a:ext cx="2042651" cy="6415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  "/>
              </a:rPr>
              <a:t>Fuse Switching Device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FA5909-1D7E-2EAE-35ED-FA7D57C54DDA}"/>
              </a:ext>
            </a:extLst>
          </p:cNvPr>
          <p:cNvSpPr/>
          <p:nvPr/>
        </p:nvSpPr>
        <p:spPr>
          <a:xfrm>
            <a:off x="6565298" y="824151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  <a:cs typeface="Calibri"/>
              </a:rPr>
              <a:t>Ergonomics</a:t>
            </a:r>
            <a:endParaRPr lang="en-US">
              <a:solidFill>
                <a:schemeClr val="bg1"/>
              </a:solidFill>
              <a:latin typeface="Arial  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8E8DEF-6069-90C2-2995-1EBBF0456560}"/>
              </a:ext>
            </a:extLst>
          </p:cNvPr>
          <p:cNvSpPr/>
          <p:nvPr/>
        </p:nvSpPr>
        <p:spPr>
          <a:xfrm>
            <a:off x="3344542" y="844632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Transportation/ Storage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D34D33-B69B-A185-178B-B5064CB96800}"/>
              </a:ext>
            </a:extLst>
          </p:cNvPr>
          <p:cNvSpPr/>
          <p:nvPr/>
        </p:nvSpPr>
        <p:spPr>
          <a:xfrm>
            <a:off x="536051" y="818381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  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Fuse Switching Operation</a:t>
            </a:r>
          </a:p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7597B10-6641-6B3C-5F5F-2B7E9DB6627F}"/>
              </a:ext>
            </a:extLst>
          </p:cNvPr>
          <p:cNvCxnSpPr>
            <a:cxnSpLocks/>
            <a:stCxn id="5" idx="1"/>
            <a:endCxn id="8" idx="0"/>
          </p:cNvCxnSpPr>
          <p:nvPr/>
        </p:nvCxnSpPr>
        <p:spPr>
          <a:xfrm rot="10800000" flipV="1">
            <a:off x="1557377" y="453855"/>
            <a:ext cx="1787166" cy="364526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E19E8F6C-9B60-C43A-8FD2-D988F759441F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>
            <a:off x="5387194" y="453855"/>
            <a:ext cx="2199430" cy="370296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8928C4-11B5-C3C4-4E37-3855C8E7773A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4365868" y="774632"/>
            <a:ext cx="1" cy="70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0773908-E5A3-AA70-4273-8EB06184B607}"/>
              </a:ext>
            </a:extLst>
          </p:cNvPr>
          <p:cNvSpPr/>
          <p:nvPr/>
        </p:nvSpPr>
        <p:spPr>
          <a:xfrm>
            <a:off x="895433" y="1575549"/>
            <a:ext cx="1738530" cy="557528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Extends and retracts to desired location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E6AADF-BA01-490C-BAC7-6A5FDEAEB737}"/>
              </a:ext>
            </a:extLst>
          </p:cNvPr>
          <p:cNvSpPr/>
          <p:nvPr/>
        </p:nvSpPr>
        <p:spPr>
          <a:xfrm>
            <a:off x="902056" y="2344026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Remove and replace fuse tube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1F78A4-EBDA-F5C9-4CFE-B27CE3B6264A}"/>
              </a:ext>
            </a:extLst>
          </p:cNvPr>
          <p:cNvSpPr/>
          <p:nvPr/>
        </p:nvSpPr>
        <p:spPr>
          <a:xfrm>
            <a:off x="902056" y="3110379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Adapts to different applications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C14C94-F24A-2E37-F157-CB7847F199D0}"/>
              </a:ext>
            </a:extLst>
          </p:cNvPr>
          <p:cNvSpPr/>
          <p:nvPr/>
        </p:nvSpPr>
        <p:spPr>
          <a:xfrm>
            <a:off x="3499914" y="1579473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Bucket Trucks &amp; Personal Vehicles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D6E347-5C2E-C27F-CDFE-3A83B3CFBCB0}"/>
              </a:ext>
            </a:extLst>
          </p:cNvPr>
          <p:cNvSpPr/>
          <p:nvPr/>
        </p:nvSpPr>
        <p:spPr>
          <a:xfrm>
            <a:off x="3499914" y="2365052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~4ft in Length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D1A6078-B260-91E8-256C-13D0C8E4BFA1}"/>
              </a:ext>
            </a:extLst>
          </p:cNvPr>
          <p:cNvSpPr/>
          <p:nvPr/>
        </p:nvSpPr>
        <p:spPr>
          <a:xfrm>
            <a:off x="3499914" y="3118594"/>
            <a:ext cx="1731906" cy="555404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Ability to Collapse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00B9318-BDF7-B4D3-99A7-9B524F47AA80}"/>
              </a:ext>
            </a:extLst>
          </p:cNvPr>
          <p:cNvSpPr/>
          <p:nvPr/>
        </p:nvSpPr>
        <p:spPr>
          <a:xfrm>
            <a:off x="6097771" y="1559736"/>
            <a:ext cx="1731906" cy="55253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Mitigates Soft Tissue Damage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2D7466D-8BA8-1C6A-D8D1-C93F32AB0DA1}"/>
              </a:ext>
            </a:extLst>
          </p:cNvPr>
          <p:cNvSpPr/>
          <p:nvPr/>
        </p:nvSpPr>
        <p:spPr>
          <a:xfrm>
            <a:off x="6097771" y="2329649"/>
            <a:ext cx="1731906" cy="55253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Remotely-Controlled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0BA0754-8CB2-78F7-41BF-C66334CE98A4}"/>
              </a:ext>
            </a:extLst>
          </p:cNvPr>
          <p:cNvSpPr/>
          <p:nvPr/>
        </p:nvSpPr>
        <p:spPr>
          <a:xfrm>
            <a:off x="6097771" y="3097438"/>
            <a:ext cx="1731906" cy="55253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Communication with User</a:t>
            </a:r>
            <a:endParaRPr lang="en-US" sz="140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F3A6A2F-8F56-F740-9DBB-924486B027A5}"/>
              </a:ext>
            </a:extLst>
          </p:cNvPr>
          <p:cNvSpPr/>
          <p:nvPr/>
        </p:nvSpPr>
        <p:spPr>
          <a:xfrm>
            <a:off x="6097771" y="3865227"/>
            <a:ext cx="1731906" cy="55253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Aesthetic and Minimalist Design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A9E8AAAE-A369-8024-AAAB-56DE0D156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346C2D-E33D-2E76-CE94-10D028B3E464}"/>
              </a:ext>
            </a:extLst>
          </p:cNvPr>
          <p:cNvCxnSpPr>
            <a:stCxn id="34" idx="0"/>
            <a:endCxn id="33" idx="2"/>
          </p:cNvCxnSpPr>
          <p:nvPr/>
        </p:nvCxnSpPr>
        <p:spPr>
          <a:xfrm flipV="1">
            <a:off x="4365867" y="2920456"/>
            <a:ext cx="0" cy="1981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51F800-B31F-7902-1BE4-9E81822F02B4}"/>
              </a:ext>
            </a:extLst>
          </p:cNvPr>
          <p:cNvCxnSpPr>
            <a:stCxn id="33" idx="0"/>
            <a:endCxn id="32" idx="2"/>
          </p:cNvCxnSpPr>
          <p:nvPr/>
        </p:nvCxnSpPr>
        <p:spPr>
          <a:xfrm flipV="1">
            <a:off x="4365867" y="2134877"/>
            <a:ext cx="0" cy="2301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14C3E3-3FFD-AAFF-DD17-17CAD4B0A9DB}"/>
              </a:ext>
            </a:extLst>
          </p:cNvPr>
          <p:cNvCxnSpPr>
            <a:stCxn id="7" idx="2"/>
            <a:endCxn id="32" idx="0"/>
          </p:cNvCxnSpPr>
          <p:nvPr/>
        </p:nvCxnSpPr>
        <p:spPr>
          <a:xfrm flipH="1">
            <a:off x="4365867" y="1486187"/>
            <a:ext cx="1" cy="932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024D7154-9797-89F8-7926-360395C1689E}"/>
              </a:ext>
            </a:extLst>
          </p:cNvPr>
          <p:cNvCxnSpPr>
            <a:stCxn id="8" idx="1"/>
            <a:endCxn id="23" idx="1"/>
          </p:cNvCxnSpPr>
          <p:nvPr/>
        </p:nvCxnSpPr>
        <p:spPr>
          <a:xfrm rot="10800000" flipH="1" flipV="1">
            <a:off x="536051" y="1139159"/>
            <a:ext cx="359382" cy="715154"/>
          </a:xfrm>
          <a:prstGeom prst="bentConnector3">
            <a:avLst>
              <a:gd name="adj1" fmla="val -6360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8E64666-F3D5-9D43-1DB0-845F9F4B4F92}"/>
              </a:ext>
            </a:extLst>
          </p:cNvPr>
          <p:cNvCxnSpPr>
            <a:stCxn id="8" idx="1"/>
            <a:endCxn id="24" idx="1"/>
          </p:cNvCxnSpPr>
          <p:nvPr/>
        </p:nvCxnSpPr>
        <p:spPr>
          <a:xfrm rot="10800000" flipH="1" flipV="1">
            <a:off x="536050" y="1139158"/>
            <a:ext cx="366005" cy="1482569"/>
          </a:xfrm>
          <a:prstGeom prst="bentConnector3">
            <a:avLst>
              <a:gd name="adj1" fmla="val -6245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EF4F9145-6205-875F-F0FB-058E7F4836FB}"/>
              </a:ext>
            </a:extLst>
          </p:cNvPr>
          <p:cNvCxnSpPr>
            <a:stCxn id="8" idx="1"/>
            <a:endCxn id="25" idx="1"/>
          </p:cNvCxnSpPr>
          <p:nvPr/>
        </p:nvCxnSpPr>
        <p:spPr>
          <a:xfrm rot="10800000" flipH="1" flipV="1">
            <a:off x="536050" y="1139159"/>
            <a:ext cx="366005" cy="2248922"/>
          </a:xfrm>
          <a:prstGeom prst="bentConnector3">
            <a:avLst>
              <a:gd name="adj1" fmla="val -6245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51EDFCD9-ED67-0B23-D22F-CB7F300E2146}"/>
              </a:ext>
            </a:extLst>
          </p:cNvPr>
          <p:cNvCxnSpPr>
            <a:stCxn id="6" idx="3"/>
            <a:endCxn id="40" idx="3"/>
          </p:cNvCxnSpPr>
          <p:nvPr/>
        </p:nvCxnSpPr>
        <p:spPr>
          <a:xfrm flipH="1">
            <a:off x="7829677" y="1144929"/>
            <a:ext cx="778272" cy="691073"/>
          </a:xfrm>
          <a:prstGeom prst="bentConnector3">
            <a:avLst>
              <a:gd name="adj1" fmla="val -2937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FCCDE478-0B66-45C2-449A-A059B88E1AB0}"/>
              </a:ext>
            </a:extLst>
          </p:cNvPr>
          <p:cNvCxnSpPr>
            <a:stCxn id="6" idx="3"/>
            <a:endCxn id="41" idx="3"/>
          </p:cNvCxnSpPr>
          <p:nvPr/>
        </p:nvCxnSpPr>
        <p:spPr>
          <a:xfrm flipH="1">
            <a:off x="7829677" y="1144929"/>
            <a:ext cx="778272" cy="1460986"/>
          </a:xfrm>
          <a:prstGeom prst="bentConnector3">
            <a:avLst>
              <a:gd name="adj1" fmla="val -2937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5908B1BD-3A75-D269-B57B-16FD315D4517}"/>
              </a:ext>
            </a:extLst>
          </p:cNvPr>
          <p:cNvCxnSpPr>
            <a:stCxn id="6" idx="3"/>
            <a:endCxn id="42" idx="3"/>
          </p:cNvCxnSpPr>
          <p:nvPr/>
        </p:nvCxnSpPr>
        <p:spPr>
          <a:xfrm flipH="1">
            <a:off x="7829677" y="1144929"/>
            <a:ext cx="778272" cy="2228775"/>
          </a:xfrm>
          <a:prstGeom prst="bentConnector3">
            <a:avLst>
              <a:gd name="adj1" fmla="val -2937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F385BA3F-1F93-A7C7-3758-8AC85BFA8E81}"/>
              </a:ext>
            </a:extLst>
          </p:cNvPr>
          <p:cNvCxnSpPr>
            <a:stCxn id="6" idx="3"/>
            <a:endCxn id="43" idx="3"/>
          </p:cNvCxnSpPr>
          <p:nvPr/>
        </p:nvCxnSpPr>
        <p:spPr>
          <a:xfrm flipH="1">
            <a:off x="7829677" y="1144929"/>
            <a:ext cx="778272" cy="2996564"/>
          </a:xfrm>
          <a:prstGeom prst="bentConnector3">
            <a:avLst>
              <a:gd name="adj1" fmla="val -2937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06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168456" y="1543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880FD4EF-AB64-6396-B1ED-B162C3FBC543}"/>
              </a:ext>
            </a:extLst>
          </p:cNvPr>
          <p:cNvSpPr/>
          <p:nvPr/>
        </p:nvSpPr>
        <p:spPr>
          <a:xfrm>
            <a:off x="2551107" y="898980"/>
            <a:ext cx="4041786" cy="35021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23712B4B-2A60-47CE-E0CD-3DA3B7FF829F}"/>
              </a:ext>
            </a:extLst>
          </p:cNvPr>
          <p:cNvSpPr/>
          <p:nvPr/>
        </p:nvSpPr>
        <p:spPr>
          <a:xfrm>
            <a:off x="2787324" y="1387853"/>
            <a:ext cx="1794175" cy="1554625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Performs Fuse Switching Operation</a:t>
            </a:r>
          </a:p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9F0573FD-A475-CC45-580D-35458595EC2B}"/>
              </a:ext>
            </a:extLst>
          </p:cNvPr>
          <p:cNvSpPr/>
          <p:nvPr/>
        </p:nvSpPr>
        <p:spPr>
          <a:xfrm>
            <a:off x="3640036" y="2689895"/>
            <a:ext cx="1794175" cy="1554625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Has an Ergonomic Design</a:t>
            </a:r>
          </a:p>
          <a:p>
            <a:pPr algn="ctr"/>
            <a:endParaRPr lang="en-US"/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F1E8EDB7-2DE5-2B02-DABC-C6ABC4B6E153}"/>
              </a:ext>
            </a:extLst>
          </p:cNvPr>
          <p:cNvSpPr/>
          <p:nvPr/>
        </p:nvSpPr>
        <p:spPr>
          <a:xfrm>
            <a:off x="4546455" y="1420165"/>
            <a:ext cx="1794175" cy="1554625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Considers Transportation/Storage</a:t>
            </a:r>
          </a:p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95C971-E46E-BD18-5D9E-6A7039F9C83C}"/>
              </a:ext>
            </a:extLst>
          </p:cNvPr>
          <p:cNvSpPr/>
          <p:nvPr/>
        </p:nvSpPr>
        <p:spPr>
          <a:xfrm>
            <a:off x="514003" y="992980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Mitigates Soft Tissue Damage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3C2FCF9-A1D3-20A4-CE20-864EBE97861C}"/>
              </a:ext>
            </a:extLst>
          </p:cNvPr>
          <p:cNvSpPr/>
          <p:nvPr/>
        </p:nvSpPr>
        <p:spPr>
          <a:xfrm>
            <a:off x="20678" y="2262886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Compact Design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01F405B-3135-327C-162E-A30A8575455E}"/>
              </a:ext>
            </a:extLst>
          </p:cNvPr>
          <p:cNvSpPr/>
          <p:nvPr/>
        </p:nvSpPr>
        <p:spPr>
          <a:xfrm>
            <a:off x="514003" y="3532793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Ability to Extend, Retract, &amp; Pivot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F0967B-08D8-0FF4-8FCE-B8C0CC91E695}"/>
              </a:ext>
            </a:extLst>
          </p:cNvPr>
          <p:cNvSpPr/>
          <p:nvPr/>
        </p:nvSpPr>
        <p:spPr>
          <a:xfrm>
            <a:off x="6637268" y="1084102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Automate Some or All of Process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FC47D8-0E77-D659-C036-C27B48333AC5}"/>
              </a:ext>
            </a:extLst>
          </p:cNvPr>
          <p:cNvSpPr/>
          <p:nvPr/>
        </p:nvSpPr>
        <p:spPr>
          <a:xfrm>
            <a:off x="7019525" y="2250776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Transportable by Bucket Truck &amp; Personal Vehicle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0F21014-41C2-6AED-EBFC-A8CA89C78584}"/>
              </a:ext>
            </a:extLst>
          </p:cNvPr>
          <p:cNvSpPr/>
          <p:nvPr/>
        </p:nvSpPr>
        <p:spPr>
          <a:xfrm>
            <a:off x="6670326" y="3564577"/>
            <a:ext cx="1992729" cy="7670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Reach Inaccessible Area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C7087F2-94C7-F3C9-EF39-A6F2C4121DC8}"/>
              </a:ext>
            </a:extLst>
          </p:cNvPr>
          <p:cNvCxnSpPr>
            <a:endCxn id="25" idx="3"/>
          </p:cNvCxnSpPr>
          <p:nvPr/>
        </p:nvCxnSpPr>
        <p:spPr>
          <a:xfrm flipH="1" flipV="1">
            <a:off x="2506732" y="1376486"/>
            <a:ext cx="436493" cy="280864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3AA99DA-BBF6-1373-C452-6C3E18E8F7E3}"/>
              </a:ext>
            </a:extLst>
          </p:cNvPr>
          <p:cNvCxnSpPr>
            <a:cxnSpLocks/>
            <a:stCxn id="2" idx="2"/>
            <a:endCxn id="26" idx="3"/>
          </p:cNvCxnSpPr>
          <p:nvPr/>
        </p:nvCxnSpPr>
        <p:spPr>
          <a:xfrm flipH="1" flipV="1">
            <a:off x="2013407" y="2646392"/>
            <a:ext cx="537700" cy="3661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ACC347E-7EED-7142-A05A-866131B3074A}"/>
              </a:ext>
            </a:extLst>
          </p:cNvPr>
          <p:cNvCxnSpPr>
            <a:cxnSpLocks/>
            <a:endCxn id="27" idx="3"/>
          </p:cNvCxnSpPr>
          <p:nvPr/>
        </p:nvCxnSpPr>
        <p:spPr>
          <a:xfrm flipH="1">
            <a:off x="2506732" y="3781625"/>
            <a:ext cx="654739" cy="134674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D4DDE5F-7138-7EA7-BAAB-F0200A9ADE0D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6114374" y="1467608"/>
            <a:ext cx="522894" cy="195193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F39F0A-9784-B6B6-6628-ABAF7D31C073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274444" y="2634282"/>
            <a:ext cx="745081" cy="0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BA0570E-3F76-3BD1-AEE8-427B703E18B1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719554" y="3664796"/>
            <a:ext cx="950772" cy="283287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20E92-0FE2-E47C-6F1C-881FD2EFB9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464712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Decomposition: Major Functions 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B4DD3-E0E9-9F99-292C-719A5CAD61C4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32B86-2945-DDE8-0BA1-5C2AB93784F0}"/>
              </a:ext>
            </a:extLst>
          </p:cNvPr>
          <p:cNvSpPr txBox="1"/>
          <p:nvPr/>
        </p:nvSpPr>
        <p:spPr>
          <a:xfrm>
            <a:off x="1355100" y="4007695"/>
            <a:ext cx="628569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  "/>
              </a:rPr>
              <a:t>Hierarchy Chart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1C0469B-14AA-9037-31DA-ECDCA12B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637" y="4973449"/>
            <a:ext cx="5470667" cy="35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E985866-B0FE-F555-8BBE-9EF0F26B26D5}"/>
              </a:ext>
            </a:extLst>
          </p:cNvPr>
          <p:cNvSpPr/>
          <p:nvPr/>
        </p:nvSpPr>
        <p:spPr>
          <a:xfrm>
            <a:off x="3476625" y="1232742"/>
            <a:ext cx="2042651" cy="64155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  "/>
              </a:rPr>
              <a:t>Fuse Switching Device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2D1229-E1B2-97EF-CEB5-437AFC8A5928}"/>
              </a:ext>
            </a:extLst>
          </p:cNvPr>
          <p:cNvSpPr/>
          <p:nvPr/>
        </p:nvSpPr>
        <p:spPr>
          <a:xfrm>
            <a:off x="5248015" y="2240034"/>
            <a:ext cx="2042651" cy="641555"/>
          </a:xfrm>
          <a:prstGeom prst="roundRect">
            <a:avLst/>
          </a:prstGeom>
          <a:solidFill>
            <a:srgbClr val="BD3737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  <a:cs typeface="Calibri"/>
              </a:rPr>
              <a:t>Ergonomics</a:t>
            </a:r>
            <a:endParaRPr lang="en-US">
              <a:solidFill>
                <a:schemeClr val="bg1"/>
              </a:solidFill>
              <a:latin typeface="Arial  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0D9B62-999E-67A4-263B-5D3800AA638E}"/>
              </a:ext>
            </a:extLst>
          </p:cNvPr>
          <p:cNvSpPr/>
          <p:nvPr/>
        </p:nvSpPr>
        <p:spPr>
          <a:xfrm>
            <a:off x="3476624" y="3205788"/>
            <a:ext cx="2042651" cy="641555"/>
          </a:xfrm>
          <a:prstGeom prst="roundRect">
            <a:avLst/>
          </a:prstGeom>
          <a:solidFill>
            <a:srgbClr val="BD3737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Transportation/ Storage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569D8CA-9362-D3E2-07EF-3AFC28C50766}"/>
              </a:ext>
            </a:extLst>
          </p:cNvPr>
          <p:cNvSpPr/>
          <p:nvPr/>
        </p:nvSpPr>
        <p:spPr>
          <a:xfrm>
            <a:off x="1562812" y="2271026"/>
            <a:ext cx="2042651" cy="641555"/>
          </a:xfrm>
          <a:prstGeom prst="roundRect">
            <a:avLst/>
          </a:prstGeom>
          <a:solidFill>
            <a:srgbClr val="BD3737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DF7C07A-0A55-0B90-24C1-F3C7140A8978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2584139" y="1553519"/>
            <a:ext cx="892487" cy="700747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0FAFEE2-8499-CEEB-031C-A8235A2EE889}"/>
              </a:ext>
            </a:extLst>
          </p:cNvPr>
          <p:cNvCxnSpPr>
            <a:cxnSpLocks/>
            <a:stCxn id="19" idx="3"/>
            <a:endCxn id="20" idx="0"/>
          </p:cNvCxnSpPr>
          <p:nvPr/>
        </p:nvCxnSpPr>
        <p:spPr>
          <a:xfrm>
            <a:off x="5519276" y="1553520"/>
            <a:ext cx="750065" cy="686514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B4A051-BFA0-CB35-803F-8CA2F77FAC06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flipH="1">
            <a:off x="4497950" y="1874297"/>
            <a:ext cx="1" cy="13314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115F2B-1D6C-7A90-C19D-99E0B6DE31C9}"/>
              </a:ext>
            </a:extLst>
          </p:cNvPr>
          <p:cNvSpPr txBox="1"/>
          <p:nvPr/>
        </p:nvSpPr>
        <p:spPr>
          <a:xfrm>
            <a:off x="3629024" y="2486024"/>
            <a:ext cx="1476375" cy="23812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90639-BAAC-2E2D-BB47-6AC538DFAE45}"/>
              </a:ext>
            </a:extLst>
          </p:cNvPr>
          <p:cNvSpPr txBox="1"/>
          <p:nvPr/>
        </p:nvSpPr>
        <p:spPr>
          <a:xfrm>
            <a:off x="3476625" y="2362199"/>
            <a:ext cx="1676400" cy="2571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14102-FD3E-6EAC-B401-241EF9E2EB68}"/>
              </a:ext>
            </a:extLst>
          </p:cNvPr>
          <p:cNvSpPr txBox="1"/>
          <p:nvPr/>
        </p:nvSpPr>
        <p:spPr>
          <a:xfrm>
            <a:off x="1653360" y="2357933"/>
            <a:ext cx="1823264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Fuse switching Operation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CFE467-B66F-D000-1260-3EE0B89575C5}"/>
              </a:ext>
            </a:extLst>
          </p:cNvPr>
          <p:cNvSpPr/>
          <p:nvPr/>
        </p:nvSpPr>
        <p:spPr>
          <a:xfrm>
            <a:off x="7550785" y="5143500"/>
            <a:ext cx="2042651" cy="64155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  "/>
              </a:rPr>
              <a:t>Fuse Switching Device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0009F7-46C4-4010-5AF8-2DEA3CB9C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3595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Scope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8BC7-312B-02B4-DBF1-5F6FBC2C16F5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A824551D-1841-2F02-E44D-9773B9381344}"/>
              </a:ext>
            </a:extLst>
          </p:cNvPr>
          <p:cNvSpPr/>
          <p:nvPr/>
        </p:nvSpPr>
        <p:spPr>
          <a:xfrm>
            <a:off x="3528060" y="2240735"/>
            <a:ext cx="1981200" cy="762000"/>
          </a:xfrm>
          <a:prstGeom prst="plaque">
            <a:avLst/>
          </a:prstGeom>
          <a:solidFill>
            <a:srgbClr val="FFDD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latin typeface="Arial  "/>
                <a:cs typeface="Calibri"/>
              </a:rPr>
              <a:t>Background</a:t>
            </a:r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id="{0C7132B0-CCC6-2255-AFCC-AB9A00AFCFDB}"/>
              </a:ext>
            </a:extLst>
          </p:cNvPr>
          <p:cNvSpPr/>
          <p:nvPr/>
        </p:nvSpPr>
        <p:spPr>
          <a:xfrm>
            <a:off x="5600699" y="1394915"/>
            <a:ext cx="1981200" cy="762000"/>
          </a:xfrm>
          <a:prstGeom prst="plaque">
            <a:avLst/>
          </a:prstGeom>
          <a:solidFill>
            <a:srgbClr val="FFDD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latin typeface="Arial  "/>
                <a:cs typeface="Calibri"/>
              </a:rPr>
              <a:t>Markets</a:t>
            </a:r>
            <a:endParaRPr lang="en-US">
              <a:solidFill>
                <a:schemeClr val="tx1"/>
              </a:solidFill>
              <a:latin typeface="Arial  "/>
              <a:cs typeface="Calibri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81C5A9C6-9326-2C94-9B82-AE5A1F1D1A9C}"/>
              </a:ext>
            </a:extLst>
          </p:cNvPr>
          <p:cNvSpPr/>
          <p:nvPr/>
        </p:nvSpPr>
        <p:spPr>
          <a:xfrm>
            <a:off x="1539239" y="1402535"/>
            <a:ext cx="1981200" cy="762000"/>
          </a:xfrm>
          <a:prstGeom prst="plaque">
            <a:avLst/>
          </a:prstGeom>
          <a:solidFill>
            <a:srgbClr val="FFDD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latin typeface="Arial  "/>
                <a:cs typeface="Calibri"/>
              </a:rPr>
              <a:t>Key Goals</a:t>
            </a:r>
            <a:endParaRPr lang="en-US">
              <a:solidFill>
                <a:schemeClr val="tx1"/>
              </a:solidFill>
              <a:latin typeface="Arial  "/>
              <a:cs typeface="Calibri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DD99C00E-6860-E378-DB0A-1581F041BDBD}"/>
              </a:ext>
            </a:extLst>
          </p:cNvPr>
          <p:cNvSpPr/>
          <p:nvPr/>
        </p:nvSpPr>
        <p:spPr>
          <a:xfrm>
            <a:off x="1539239" y="3002735"/>
            <a:ext cx="1981200" cy="762000"/>
          </a:xfrm>
          <a:prstGeom prst="plaque">
            <a:avLst/>
          </a:prstGeom>
          <a:solidFill>
            <a:srgbClr val="FFDD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latin typeface="Arial  "/>
                <a:cs typeface="Calibri"/>
              </a:rPr>
              <a:t>Assumptions</a:t>
            </a:r>
            <a:endParaRPr lang="en-US">
              <a:solidFill>
                <a:schemeClr val="tx1"/>
              </a:solidFill>
              <a:latin typeface="Arial  "/>
              <a:cs typeface="Calibri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ECEDDCD3-6AED-2B1D-7B20-1B2D0158B55B}"/>
              </a:ext>
            </a:extLst>
          </p:cNvPr>
          <p:cNvSpPr/>
          <p:nvPr/>
        </p:nvSpPr>
        <p:spPr>
          <a:xfrm>
            <a:off x="5509259" y="3002735"/>
            <a:ext cx="1981200" cy="762000"/>
          </a:xfrm>
          <a:prstGeom prst="plaque">
            <a:avLst/>
          </a:prstGeom>
          <a:solidFill>
            <a:srgbClr val="FFDD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latin typeface="Arial  "/>
                <a:cs typeface="Calibri"/>
              </a:rPr>
              <a:t>Stakeholders</a:t>
            </a:r>
            <a:endParaRPr lang="en-US">
              <a:solidFill>
                <a:schemeClr val="tx1"/>
              </a:solidFill>
              <a:latin typeface="Arial  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B60B91-65B5-2B4E-878E-23C8B9A24BA9}"/>
              </a:ext>
            </a:extLst>
          </p:cNvPr>
          <p:cNvSpPr/>
          <p:nvPr/>
        </p:nvSpPr>
        <p:spPr>
          <a:xfrm>
            <a:off x="1299210" y="1017725"/>
            <a:ext cx="6545580" cy="3048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5A1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79FB05-B696-08AA-4A1B-99CD01ADF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491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Decomposition: Major Functions 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B4DD3-E0E9-9F99-292C-719A5CAD61C4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32B86-2945-DDE8-0BA1-5C2AB93784F0}"/>
              </a:ext>
            </a:extLst>
          </p:cNvPr>
          <p:cNvSpPr txBox="1"/>
          <p:nvPr/>
        </p:nvSpPr>
        <p:spPr>
          <a:xfrm>
            <a:off x="1355100" y="4007695"/>
            <a:ext cx="628569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  "/>
              </a:rPr>
              <a:t>Hierarchy Chart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1C0469B-14AA-9037-31DA-ECDCA12B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93" y="5276043"/>
            <a:ext cx="5470667" cy="35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E985866-B0FE-F555-8BBE-9EF0F26B26D5}"/>
              </a:ext>
            </a:extLst>
          </p:cNvPr>
          <p:cNvSpPr/>
          <p:nvPr/>
        </p:nvSpPr>
        <p:spPr>
          <a:xfrm>
            <a:off x="3476625" y="1232742"/>
            <a:ext cx="2042651" cy="64155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  "/>
              </a:rPr>
              <a:t>Fuse Switching Device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2D1229-E1B2-97EF-CEB5-437AFC8A5928}"/>
              </a:ext>
            </a:extLst>
          </p:cNvPr>
          <p:cNvSpPr/>
          <p:nvPr/>
        </p:nvSpPr>
        <p:spPr>
          <a:xfrm>
            <a:off x="5248015" y="2240034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  <a:cs typeface="Calibri"/>
              </a:rPr>
              <a:t>Ergonomics</a:t>
            </a:r>
            <a:endParaRPr lang="en-US">
              <a:solidFill>
                <a:schemeClr val="bg1"/>
              </a:solidFill>
              <a:latin typeface="Arial  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0D9B62-999E-67A4-263B-5D3800AA638E}"/>
              </a:ext>
            </a:extLst>
          </p:cNvPr>
          <p:cNvSpPr/>
          <p:nvPr/>
        </p:nvSpPr>
        <p:spPr>
          <a:xfrm>
            <a:off x="3476624" y="3205788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Transportation/ Storage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569D8CA-9362-D3E2-07EF-3AFC28C50766}"/>
              </a:ext>
            </a:extLst>
          </p:cNvPr>
          <p:cNvSpPr/>
          <p:nvPr/>
        </p:nvSpPr>
        <p:spPr>
          <a:xfrm>
            <a:off x="1562812" y="2271026"/>
            <a:ext cx="2042651" cy="64155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  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  "/>
              </a:rPr>
              <a:t>Fuse switching Operation</a:t>
            </a:r>
          </a:p>
          <a:p>
            <a:pPr algn="ctr"/>
            <a:endParaRPr lang="en-US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DF7C07A-0A55-0B90-24C1-F3C7140A8978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2584139" y="1553519"/>
            <a:ext cx="892487" cy="700747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0FAFEE2-8499-CEEB-031C-A8235A2EE889}"/>
              </a:ext>
            </a:extLst>
          </p:cNvPr>
          <p:cNvCxnSpPr>
            <a:cxnSpLocks/>
            <a:stCxn id="19" idx="3"/>
            <a:endCxn id="20" idx="0"/>
          </p:cNvCxnSpPr>
          <p:nvPr/>
        </p:nvCxnSpPr>
        <p:spPr>
          <a:xfrm>
            <a:off x="5519276" y="1553520"/>
            <a:ext cx="750065" cy="686514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B4A051-BFA0-CB35-803F-8CA2F77FAC06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flipH="1">
            <a:off x="4497950" y="1874297"/>
            <a:ext cx="1" cy="13314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62F04-B917-90CD-6D63-AECB39CFC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24B8A6-F2C2-AB90-73BB-35DC303B70B3}"/>
              </a:ext>
            </a:extLst>
          </p:cNvPr>
          <p:cNvSpPr/>
          <p:nvPr/>
        </p:nvSpPr>
        <p:spPr>
          <a:xfrm>
            <a:off x="3453063" y="1565608"/>
            <a:ext cx="2180722" cy="699335"/>
          </a:xfrm>
          <a:prstGeom prst="roundRect">
            <a:avLst/>
          </a:prstGeom>
          <a:solidFill>
            <a:srgbClr val="BD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Performs Fuse Switching Operation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CD9C4F-3818-6F24-33F6-72C5CEDB1949}"/>
              </a:ext>
            </a:extLst>
          </p:cNvPr>
          <p:cNvSpPr/>
          <p:nvPr/>
        </p:nvSpPr>
        <p:spPr>
          <a:xfrm>
            <a:off x="791076" y="3062035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Extends and retracts to desired location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042897-8A73-A576-FF9A-3181F6EE1D28}"/>
              </a:ext>
            </a:extLst>
          </p:cNvPr>
          <p:cNvSpPr/>
          <p:nvPr/>
        </p:nvSpPr>
        <p:spPr>
          <a:xfrm>
            <a:off x="3453063" y="3069554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Remove and replace fuse tube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D7DB26-EBAF-9254-F166-E1B424083D27}"/>
              </a:ext>
            </a:extLst>
          </p:cNvPr>
          <p:cNvSpPr/>
          <p:nvPr/>
        </p:nvSpPr>
        <p:spPr>
          <a:xfrm>
            <a:off x="6227846" y="3062035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Adapts to different applications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F49808-9508-7551-8BE5-23212502C55F}"/>
              </a:ext>
            </a:extLst>
          </p:cNvPr>
          <p:cNvCxnSpPr>
            <a:cxnSpLocks/>
          </p:cNvCxnSpPr>
          <p:nvPr/>
        </p:nvCxnSpPr>
        <p:spPr>
          <a:xfrm flipV="1">
            <a:off x="1881434" y="2588293"/>
            <a:ext cx="5436771" cy="1503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C6BC50-7E8D-C533-AC7A-0A0DD695551D}"/>
              </a:ext>
            </a:extLst>
          </p:cNvPr>
          <p:cNvCxnSpPr/>
          <p:nvPr/>
        </p:nvCxnSpPr>
        <p:spPr>
          <a:xfrm>
            <a:off x="4618618" y="2264945"/>
            <a:ext cx="3" cy="308307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2CF14B-8642-C824-ADE4-FF9FBC11B8A9}"/>
              </a:ext>
            </a:extLst>
          </p:cNvPr>
          <p:cNvCxnSpPr/>
          <p:nvPr/>
        </p:nvCxnSpPr>
        <p:spPr>
          <a:xfrm>
            <a:off x="1866400" y="2595814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664D46-7FEE-33DE-B506-0C5B797B9E7E}"/>
              </a:ext>
            </a:extLst>
          </p:cNvPr>
          <p:cNvCxnSpPr>
            <a:cxnSpLocks/>
          </p:cNvCxnSpPr>
          <p:nvPr/>
        </p:nvCxnSpPr>
        <p:spPr>
          <a:xfrm>
            <a:off x="4618623" y="2595813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0B81D4-04FA-55E7-1757-7D3C9C42B3A2}"/>
              </a:ext>
            </a:extLst>
          </p:cNvPr>
          <p:cNvCxnSpPr>
            <a:cxnSpLocks/>
          </p:cNvCxnSpPr>
          <p:nvPr/>
        </p:nvCxnSpPr>
        <p:spPr>
          <a:xfrm>
            <a:off x="7318208" y="2595813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6" descr="Icon&#10;&#10;Description automatically generated">
            <a:extLst>
              <a:ext uri="{FF2B5EF4-FFF2-40B4-BE49-F238E27FC236}">
                <a16:creationId xmlns:a16="http://schemas.microsoft.com/office/drawing/2014/main" id="{0CFF587C-1775-A05A-9D64-35F822C5F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201" y="-63916"/>
            <a:ext cx="2075447" cy="20528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BF262E-71FA-8741-5DB3-A27CB50BBE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922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AF4ACC-2BF7-A541-0EA0-E901E46904F0}"/>
              </a:ext>
            </a:extLst>
          </p:cNvPr>
          <p:cNvSpPr/>
          <p:nvPr/>
        </p:nvSpPr>
        <p:spPr>
          <a:xfrm>
            <a:off x="3269752" y="1565608"/>
            <a:ext cx="2709089" cy="699335"/>
          </a:xfrm>
          <a:prstGeom prst="roundRect">
            <a:avLst/>
          </a:prstGeom>
          <a:solidFill>
            <a:srgbClr val="BD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Considers Transportation/Storage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BF669-69C7-9238-2B39-0398D48AD831}"/>
              </a:ext>
            </a:extLst>
          </p:cNvPr>
          <p:cNvSpPr/>
          <p:nvPr/>
        </p:nvSpPr>
        <p:spPr>
          <a:xfrm>
            <a:off x="791076" y="3062035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Bucket Trucks &amp; Personal Vehicles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C2CC03-1A99-CC3B-1A1E-7B79B85B7F09}"/>
              </a:ext>
            </a:extLst>
          </p:cNvPr>
          <p:cNvSpPr/>
          <p:nvPr/>
        </p:nvSpPr>
        <p:spPr>
          <a:xfrm>
            <a:off x="3453063" y="3069554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~4ft in Length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83056A-541C-57BA-70F8-760A3D5A29EA}"/>
              </a:ext>
            </a:extLst>
          </p:cNvPr>
          <p:cNvSpPr/>
          <p:nvPr/>
        </p:nvSpPr>
        <p:spPr>
          <a:xfrm>
            <a:off x="6227846" y="3062035"/>
            <a:ext cx="2180722" cy="69933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Ability to Collapse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53435F-F053-78CF-FDC5-72C5B005DD53}"/>
              </a:ext>
            </a:extLst>
          </p:cNvPr>
          <p:cNvCxnSpPr>
            <a:cxnSpLocks/>
          </p:cNvCxnSpPr>
          <p:nvPr/>
        </p:nvCxnSpPr>
        <p:spPr>
          <a:xfrm flipV="1">
            <a:off x="1881434" y="2588293"/>
            <a:ext cx="5436771" cy="1503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8C8BA3-F4B6-CF03-F422-DD513F68DF21}"/>
              </a:ext>
            </a:extLst>
          </p:cNvPr>
          <p:cNvCxnSpPr/>
          <p:nvPr/>
        </p:nvCxnSpPr>
        <p:spPr>
          <a:xfrm>
            <a:off x="4618618" y="2264945"/>
            <a:ext cx="3" cy="308307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15B193-14EA-209F-7706-2930F50F3C11}"/>
              </a:ext>
            </a:extLst>
          </p:cNvPr>
          <p:cNvCxnSpPr/>
          <p:nvPr/>
        </p:nvCxnSpPr>
        <p:spPr>
          <a:xfrm>
            <a:off x="1866400" y="2595814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16CAAE-4718-ACCB-B0EE-867A3D4C93A7}"/>
              </a:ext>
            </a:extLst>
          </p:cNvPr>
          <p:cNvCxnSpPr>
            <a:cxnSpLocks/>
          </p:cNvCxnSpPr>
          <p:nvPr/>
        </p:nvCxnSpPr>
        <p:spPr>
          <a:xfrm>
            <a:off x="4618623" y="2595813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F8501A-1CD0-FA2F-2169-62B7587C3B76}"/>
              </a:ext>
            </a:extLst>
          </p:cNvPr>
          <p:cNvCxnSpPr>
            <a:cxnSpLocks/>
          </p:cNvCxnSpPr>
          <p:nvPr/>
        </p:nvCxnSpPr>
        <p:spPr>
          <a:xfrm>
            <a:off x="7318208" y="2595813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18" name="Picture 2" descr="Free Truck SVG, PNG Icon, Symbol. Download Image.">
            <a:extLst>
              <a:ext uri="{FF2B5EF4-FFF2-40B4-BE49-F238E27FC236}">
                <a16:creationId xmlns:a16="http://schemas.microsoft.com/office/drawing/2014/main" id="{16CB7289-5857-D2E9-8F66-8F5324FD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784557"/>
            <a:ext cx="2005732" cy="20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93A8F2C-9FE5-2587-F79D-96E74B3E9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540" y="131134"/>
            <a:ext cx="1542784" cy="23150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328718-44BE-50A1-CFE4-E591F48DDD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2950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6DCEAC-989D-14AB-D56D-302268C3DC15}"/>
              </a:ext>
            </a:extLst>
          </p:cNvPr>
          <p:cNvSpPr/>
          <p:nvPr/>
        </p:nvSpPr>
        <p:spPr>
          <a:xfrm>
            <a:off x="3269752" y="1565608"/>
            <a:ext cx="2709089" cy="699335"/>
          </a:xfrm>
          <a:prstGeom prst="roundRect">
            <a:avLst/>
          </a:prstGeom>
          <a:solidFill>
            <a:srgbClr val="BD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Has an Ergonomic Design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4BB2B3-107B-2D17-299E-DFF362DE2BD2}"/>
              </a:ext>
            </a:extLst>
          </p:cNvPr>
          <p:cNvSpPr/>
          <p:nvPr/>
        </p:nvSpPr>
        <p:spPr>
          <a:xfrm>
            <a:off x="129339" y="3107153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Mitigates Soft Tissue Damage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7CC2C0-67AA-44E9-FCF5-4D0D70463630}"/>
              </a:ext>
            </a:extLst>
          </p:cNvPr>
          <p:cNvSpPr/>
          <p:nvPr/>
        </p:nvSpPr>
        <p:spPr>
          <a:xfrm>
            <a:off x="2415339" y="3107152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Remotely-Controlled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F17B38-8683-7C2E-C203-8DB0FB447941}"/>
              </a:ext>
            </a:extLst>
          </p:cNvPr>
          <p:cNvSpPr/>
          <p:nvPr/>
        </p:nvSpPr>
        <p:spPr>
          <a:xfrm>
            <a:off x="4716379" y="3107153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Communication with User</a:t>
            </a:r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BF860C-4A5C-A431-35F9-D732B54B4B3C}"/>
              </a:ext>
            </a:extLst>
          </p:cNvPr>
          <p:cNvCxnSpPr>
            <a:cxnSpLocks/>
          </p:cNvCxnSpPr>
          <p:nvPr/>
        </p:nvCxnSpPr>
        <p:spPr>
          <a:xfrm>
            <a:off x="1114422" y="2610851"/>
            <a:ext cx="6940717" cy="3759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9A220D-2286-E77F-F71B-0CC488AECC4E}"/>
              </a:ext>
            </a:extLst>
          </p:cNvPr>
          <p:cNvCxnSpPr/>
          <p:nvPr/>
        </p:nvCxnSpPr>
        <p:spPr>
          <a:xfrm>
            <a:off x="1121946" y="2625892"/>
            <a:ext cx="4511" cy="433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164DB0-40DA-BFE5-07A2-18674FD4D017}"/>
              </a:ext>
            </a:extLst>
          </p:cNvPr>
          <p:cNvCxnSpPr>
            <a:cxnSpLocks/>
          </p:cNvCxnSpPr>
          <p:nvPr/>
        </p:nvCxnSpPr>
        <p:spPr>
          <a:xfrm>
            <a:off x="3407945" y="2633412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92FEBD-E5F9-CBA0-33AB-09A9362C0FF8}"/>
              </a:ext>
            </a:extLst>
          </p:cNvPr>
          <p:cNvCxnSpPr>
            <a:cxnSpLocks/>
          </p:cNvCxnSpPr>
          <p:nvPr/>
        </p:nvCxnSpPr>
        <p:spPr>
          <a:xfrm>
            <a:off x="8055142" y="2640931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EBB5E8-0BA1-EC89-80FE-B73752DAA653}"/>
              </a:ext>
            </a:extLst>
          </p:cNvPr>
          <p:cNvSpPr/>
          <p:nvPr/>
        </p:nvSpPr>
        <p:spPr>
          <a:xfrm>
            <a:off x="7032458" y="3099634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Aesthetic and Minimalist Design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36973E-8D91-39B3-2068-89E54D99887D}"/>
              </a:ext>
            </a:extLst>
          </p:cNvPr>
          <p:cNvCxnSpPr>
            <a:cxnSpLocks/>
          </p:cNvCxnSpPr>
          <p:nvPr/>
        </p:nvCxnSpPr>
        <p:spPr>
          <a:xfrm>
            <a:off x="5708984" y="2633410"/>
            <a:ext cx="4511" cy="463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8D87A5-2E12-BF48-D3FF-56F1A02427DE}"/>
              </a:ext>
            </a:extLst>
          </p:cNvPr>
          <p:cNvCxnSpPr/>
          <p:nvPr/>
        </p:nvCxnSpPr>
        <p:spPr>
          <a:xfrm>
            <a:off x="4618617" y="2264945"/>
            <a:ext cx="4" cy="360945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6A1201-D441-149F-9E0C-E97B942BF4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257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168456" y="1543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1F1C7-AC92-E2DE-CA98-FD3F8CCF27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880FD4EF-AB64-6396-B1ED-B162C3FBC543}"/>
              </a:ext>
            </a:extLst>
          </p:cNvPr>
          <p:cNvSpPr/>
          <p:nvPr/>
        </p:nvSpPr>
        <p:spPr>
          <a:xfrm>
            <a:off x="2551107" y="898980"/>
            <a:ext cx="4041786" cy="3502145"/>
          </a:xfrm>
          <a:prstGeom prst="ellipse">
            <a:avLst/>
          </a:prstGeom>
          <a:solidFill>
            <a:srgbClr val="BD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23712B4B-2A60-47CE-E0CD-3DA3B7FF829F}"/>
              </a:ext>
            </a:extLst>
          </p:cNvPr>
          <p:cNvSpPr/>
          <p:nvPr/>
        </p:nvSpPr>
        <p:spPr>
          <a:xfrm>
            <a:off x="2787324" y="1387853"/>
            <a:ext cx="1794175" cy="1554625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Performs Fuse Switching Operation</a:t>
            </a:r>
          </a:p>
          <a:p>
            <a:pPr algn="ctr"/>
            <a:endParaRPr lang="en-US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9F0573FD-A475-CC45-580D-35458595EC2B}"/>
              </a:ext>
            </a:extLst>
          </p:cNvPr>
          <p:cNvSpPr/>
          <p:nvPr/>
        </p:nvSpPr>
        <p:spPr>
          <a:xfrm>
            <a:off x="3640036" y="2689895"/>
            <a:ext cx="1794175" cy="1554625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Has an Ergonomic Design</a:t>
            </a:r>
          </a:p>
          <a:p>
            <a:pPr algn="ctr"/>
            <a:endParaRPr lang="en-US"/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F1E8EDB7-2DE5-2B02-DABC-C6ABC4B6E153}"/>
              </a:ext>
            </a:extLst>
          </p:cNvPr>
          <p:cNvSpPr/>
          <p:nvPr/>
        </p:nvSpPr>
        <p:spPr>
          <a:xfrm>
            <a:off x="4546455" y="1420165"/>
            <a:ext cx="1794175" cy="1554625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cs typeface="Calibri"/>
              </a:rPr>
              <a:t>Considers Transportation/Storage</a:t>
            </a:r>
          </a:p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95C971-E46E-BD18-5D9E-6A7039F9C83C}"/>
              </a:ext>
            </a:extLst>
          </p:cNvPr>
          <p:cNvSpPr/>
          <p:nvPr/>
        </p:nvSpPr>
        <p:spPr>
          <a:xfrm>
            <a:off x="514003" y="992980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Mitigates Soft Tissue Damage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3C2FCF9-A1D3-20A4-CE20-864EBE97861C}"/>
              </a:ext>
            </a:extLst>
          </p:cNvPr>
          <p:cNvSpPr/>
          <p:nvPr/>
        </p:nvSpPr>
        <p:spPr>
          <a:xfrm>
            <a:off x="20678" y="2262886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Compact Design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01F405B-3135-327C-162E-A30A8575455E}"/>
              </a:ext>
            </a:extLst>
          </p:cNvPr>
          <p:cNvSpPr/>
          <p:nvPr/>
        </p:nvSpPr>
        <p:spPr>
          <a:xfrm>
            <a:off x="514003" y="3532793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Ability to Extend, Retract, &amp; Pivot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F0967B-08D8-0FF4-8FCE-B8C0CC91E695}"/>
              </a:ext>
            </a:extLst>
          </p:cNvPr>
          <p:cNvSpPr/>
          <p:nvPr/>
        </p:nvSpPr>
        <p:spPr>
          <a:xfrm>
            <a:off x="6637268" y="1084102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Automate Some or All of Process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FC47D8-0E77-D659-C036-C27B48333AC5}"/>
              </a:ext>
            </a:extLst>
          </p:cNvPr>
          <p:cNvSpPr/>
          <p:nvPr/>
        </p:nvSpPr>
        <p:spPr>
          <a:xfrm>
            <a:off x="7019525" y="2250776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Transportable by Bucket Truck &amp; Personal Vehicle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0F21014-41C2-6AED-EBFC-A8CA89C78584}"/>
              </a:ext>
            </a:extLst>
          </p:cNvPr>
          <p:cNvSpPr/>
          <p:nvPr/>
        </p:nvSpPr>
        <p:spPr>
          <a:xfrm>
            <a:off x="6670326" y="3564577"/>
            <a:ext cx="1992729" cy="767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Reach Inaccessible Area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C7087F2-94C7-F3C9-EF39-A6F2C4121DC8}"/>
              </a:ext>
            </a:extLst>
          </p:cNvPr>
          <p:cNvCxnSpPr>
            <a:endCxn id="25" idx="3"/>
          </p:cNvCxnSpPr>
          <p:nvPr/>
        </p:nvCxnSpPr>
        <p:spPr>
          <a:xfrm flipH="1" flipV="1">
            <a:off x="2506732" y="1376486"/>
            <a:ext cx="436493" cy="280864"/>
          </a:xfrm>
          <a:prstGeom prst="straightConnector1">
            <a:avLst/>
          </a:prstGeom>
          <a:ln w="76200">
            <a:solidFill>
              <a:srgbClr val="BD3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3AA99DA-BBF6-1373-C452-6C3E18E8F7E3}"/>
              </a:ext>
            </a:extLst>
          </p:cNvPr>
          <p:cNvCxnSpPr>
            <a:cxnSpLocks/>
            <a:stCxn id="2" idx="2"/>
            <a:endCxn id="26" idx="3"/>
          </p:cNvCxnSpPr>
          <p:nvPr/>
        </p:nvCxnSpPr>
        <p:spPr>
          <a:xfrm flipH="1" flipV="1">
            <a:off x="2013407" y="2646392"/>
            <a:ext cx="537700" cy="3661"/>
          </a:xfrm>
          <a:prstGeom prst="straightConnector1">
            <a:avLst/>
          </a:prstGeom>
          <a:ln w="76200">
            <a:solidFill>
              <a:srgbClr val="BD3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ACC347E-7EED-7142-A05A-866131B3074A}"/>
              </a:ext>
            </a:extLst>
          </p:cNvPr>
          <p:cNvCxnSpPr>
            <a:cxnSpLocks/>
            <a:endCxn id="27" idx="3"/>
          </p:cNvCxnSpPr>
          <p:nvPr/>
        </p:nvCxnSpPr>
        <p:spPr>
          <a:xfrm flipH="1">
            <a:off x="2506732" y="3781625"/>
            <a:ext cx="654739" cy="134674"/>
          </a:xfrm>
          <a:prstGeom prst="straightConnector1">
            <a:avLst/>
          </a:prstGeom>
          <a:ln w="76200">
            <a:solidFill>
              <a:srgbClr val="BD3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D4DDE5F-7138-7EA7-BAAB-F0200A9ADE0D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6114374" y="1467608"/>
            <a:ext cx="522894" cy="195193"/>
          </a:xfrm>
          <a:prstGeom prst="straightConnector1">
            <a:avLst/>
          </a:prstGeom>
          <a:ln w="76200">
            <a:solidFill>
              <a:srgbClr val="BD3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F39F0A-9784-B6B6-6628-ABAF7D31C073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274444" y="2634282"/>
            <a:ext cx="745081" cy="0"/>
          </a:xfrm>
          <a:prstGeom prst="straightConnector1">
            <a:avLst/>
          </a:prstGeom>
          <a:ln w="76200">
            <a:solidFill>
              <a:srgbClr val="BD3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BA0570E-3F76-3BD1-AEE8-427B703E18B1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719554" y="3664796"/>
            <a:ext cx="950772" cy="283287"/>
          </a:xfrm>
          <a:prstGeom prst="straightConnector1">
            <a:avLst/>
          </a:prstGeom>
          <a:ln w="76200">
            <a:solidFill>
              <a:srgbClr val="BD3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FDA684-1854-5CA8-C5DC-7D2589433A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0846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1ADD-0624-1A66-12BB-2E42F949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Future Work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CB7B2-1A13-C834-4ADC-04772A7E19FE}"/>
              </a:ext>
            </a:extLst>
          </p:cNvPr>
          <p:cNvSpPr txBox="1"/>
          <p:nvPr/>
        </p:nvSpPr>
        <p:spPr>
          <a:xfrm>
            <a:off x="1341838" y="2629732"/>
            <a:ext cx="253763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cs typeface="Calibri"/>
              </a:rPr>
              <a:t>Concept Generation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CF703-7CBA-B1F7-3331-AC7B4EBAF49B}"/>
              </a:ext>
            </a:extLst>
          </p:cNvPr>
          <p:cNvSpPr txBox="1"/>
          <p:nvPr/>
        </p:nvSpPr>
        <p:spPr>
          <a:xfrm>
            <a:off x="5563593" y="2629726"/>
            <a:ext cx="219643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cs typeface="Calibri"/>
              </a:rPr>
              <a:t>Concept Selection</a:t>
            </a:r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9F9E9267-B2E5-7818-5269-5595483B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33" y="1285876"/>
            <a:ext cx="1410891" cy="1410891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8C838277-8798-F573-B77A-65919AB80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045" y="1554362"/>
            <a:ext cx="1540074" cy="114181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FB7168-A4E9-9509-582B-B46F8506FB40}"/>
              </a:ext>
            </a:extLst>
          </p:cNvPr>
          <p:cNvSpPr/>
          <p:nvPr/>
        </p:nvSpPr>
        <p:spPr>
          <a:xfrm>
            <a:off x="998339" y="1096566"/>
            <a:ext cx="3268265" cy="285749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77F975-9827-7EAE-DBBD-4111D0AF365E}"/>
              </a:ext>
            </a:extLst>
          </p:cNvPr>
          <p:cNvSpPr/>
          <p:nvPr/>
        </p:nvSpPr>
        <p:spPr>
          <a:xfrm>
            <a:off x="5022949" y="1096566"/>
            <a:ext cx="3268265" cy="285749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F20DE-953A-F44A-4652-FD4DFB0EB6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284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FDB0FF0-5D73-5901-7DD8-B0A9F189C60A}"/>
              </a:ext>
            </a:extLst>
          </p:cNvPr>
          <p:cNvSpPr/>
          <p:nvPr/>
        </p:nvSpPr>
        <p:spPr>
          <a:xfrm>
            <a:off x="272214" y="1189621"/>
            <a:ext cx="5339011" cy="1804736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2820" y="202362"/>
            <a:ext cx="7886700" cy="994172"/>
          </a:xfr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Project Summary</a:t>
            </a:r>
            <a:endParaRPr lang="en-US"/>
          </a:p>
        </p:txBody>
      </p:sp>
      <p:sp>
        <p:nvSpPr>
          <p:cNvPr id="67" name="Google Shape;67;p15"/>
          <p:cNvSpPr txBox="1">
            <a:spLocks noGrp="1"/>
          </p:cNvSpPr>
          <p:nvPr>
            <p:ph sz="half" idx="1"/>
          </p:nvPr>
        </p:nvSpPr>
        <p:spPr>
          <a:xfrm>
            <a:off x="272214" y="1198436"/>
            <a:ext cx="5212080" cy="179592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lIns="91425" tIns="91425" rIns="91425" bIns="91425" rtlCol="0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>
                <a:latin typeface="Arial"/>
                <a:cs typeface="Arial"/>
              </a:rPr>
              <a:t>Develop a device that is remotely controlled and can be operated to perform fuse switching operations for restoration purposes </a:t>
            </a:r>
            <a:endParaRPr lang="en-US" sz="2400"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2B3F6-CF89-298D-F4EC-5F71B758C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508" y="858196"/>
            <a:ext cx="2857597" cy="281439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37DC150A-19E1-C1BB-F937-E549AF73399D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Ebony Bland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F79515-D06F-551B-1246-F624D568E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1F420F-3690-4FE4-832D-D7DE812DC504}"/>
              </a:ext>
            </a:extLst>
          </p:cNvPr>
          <p:cNvSpPr/>
          <p:nvPr/>
        </p:nvSpPr>
        <p:spPr>
          <a:xfrm>
            <a:off x="4878492" y="3804003"/>
            <a:ext cx="3810564" cy="507272"/>
          </a:xfrm>
          <a:prstGeom prst="roundRect">
            <a:avLst/>
          </a:prstGeom>
          <a:solidFill>
            <a:srgbClr val="DBD7CD"/>
          </a:solidFill>
          <a:ln>
            <a:solidFill>
              <a:srgbClr val="DB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E57AE3-8BEB-1779-2F27-C2E109778780}"/>
              </a:ext>
            </a:extLst>
          </p:cNvPr>
          <p:cNvSpPr/>
          <p:nvPr/>
        </p:nvSpPr>
        <p:spPr>
          <a:xfrm>
            <a:off x="251905" y="3799595"/>
            <a:ext cx="4013604" cy="507273"/>
          </a:xfrm>
          <a:prstGeom prst="roundRect">
            <a:avLst/>
          </a:prstGeom>
          <a:solidFill>
            <a:srgbClr val="DBD7CD"/>
          </a:solidFill>
          <a:ln>
            <a:solidFill>
              <a:srgbClr val="DB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Utility Fuses are used to protect equipment from damage in the event of over current</a:t>
            </a:r>
          </a:p>
          <a:p>
            <a:pPr algn="ctr"/>
            <a:endParaRPr lang="en-US"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156459" y="95642"/>
            <a:ext cx="7886700" cy="994172"/>
          </a:xfr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B6AC7-3C13-72B9-B05E-F4EFA97D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78834"/>
            <a:ext cx="1542784" cy="2315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309901-7AD5-8203-880C-E0091FC8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40" y="1162703"/>
            <a:ext cx="2242567" cy="2484433"/>
          </a:xfrm>
          <a:prstGeom prst="rect">
            <a:avLst/>
          </a:prstGeom>
        </p:spPr>
      </p:pic>
      <p:sp>
        <p:nvSpPr>
          <p:cNvPr id="446" name="TextBox 445">
            <a:extLst>
              <a:ext uri="{FF2B5EF4-FFF2-40B4-BE49-F238E27FC236}">
                <a16:creationId xmlns:a16="http://schemas.microsoft.com/office/drawing/2014/main" id="{801D4862-6297-6709-9C4C-097355AC5F75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Ebony Bland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AD766-7A48-C354-A2A0-F1A98E806E99}"/>
              </a:ext>
            </a:extLst>
          </p:cNvPr>
          <p:cNvSpPr txBox="1"/>
          <p:nvPr/>
        </p:nvSpPr>
        <p:spPr>
          <a:xfrm>
            <a:off x="3429000" y="394208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19B56-0573-972B-8CEF-F166FA3960A7}"/>
              </a:ext>
            </a:extLst>
          </p:cNvPr>
          <p:cNvSpPr txBox="1"/>
          <p:nvPr/>
        </p:nvSpPr>
        <p:spPr>
          <a:xfrm>
            <a:off x="4968350" y="3777106"/>
            <a:ext cx="36308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Current equipment used to perform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9C1DE-04CD-BE96-D28C-2E3A76DB5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CB8D1-2A12-6D82-7140-6A875877A0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8" r="4810" b="10455"/>
          <a:stretch/>
        </p:blipFill>
        <p:spPr>
          <a:xfrm>
            <a:off x="293266" y="1119473"/>
            <a:ext cx="4110178" cy="248443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2">
            <a:extLst>
              <a:ext uri="{FF2B5EF4-FFF2-40B4-BE49-F238E27FC236}">
                <a16:creationId xmlns:a16="http://schemas.microsoft.com/office/drawing/2014/main" id="{EF493D0F-342A-AB4A-2BD5-3943ABC0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1" y="1001495"/>
            <a:ext cx="1993301" cy="9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Goals</a:t>
            </a:r>
            <a:endParaRPr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0F8324A5-0027-5EA4-8041-E8D6FFBE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040" y="2091888"/>
            <a:ext cx="2598031" cy="25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25702E8-0E52-0083-7696-BDB59B289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7" y="2133030"/>
            <a:ext cx="19812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5C462-0EAC-149F-77BD-A4F4D7B3D73B}"/>
              </a:ext>
            </a:extLst>
          </p:cNvPr>
          <p:cNvGrpSpPr/>
          <p:nvPr/>
        </p:nvGrpSpPr>
        <p:grpSpPr>
          <a:xfrm>
            <a:off x="7758031" y="2868186"/>
            <a:ext cx="868852" cy="582042"/>
            <a:chOff x="7625482" y="2960211"/>
            <a:chExt cx="868852" cy="582042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49AC82BB-055A-93E8-BE3D-FC99C66BA3D7}"/>
                </a:ext>
              </a:extLst>
            </p:cNvPr>
            <p:cNvSpPr/>
            <p:nvPr/>
          </p:nvSpPr>
          <p:spPr>
            <a:xfrm rot="18303611">
              <a:off x="7497597" y="3088097"/>
              <a:ext cx="533535" cy="277766"/>
            </a:xfrm>
            <a:prstGeom prst="arc">
              <a:avLst>
                <a:gd name="adj1" fmla="val 18530355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E0E79A9-3936-02AF-B361-3D3DF7635CE4}"/>
                </a:ext>
              </a:extLst>
            </p:cNvPr>
            <p:cNvSpPr/>
            <p:nvPr/>
          </p:nvSpPr>
          <p:spPr>
            <a:xfrm rot="3296389" flipH="1">
              <a:off x="8088683" y="3088096"/>
              <a:ext cx="533535" cy="277766"/>
            </a:xfrm>
            <a:prstGeom prst="arc">
              <a:avLst>
                <a:gd name="adj1" fmla="val 18530355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15680B-E01B-B289-E148-F67B6A79F562}"/>
                </a:ext>
              </a:extLst>
            </p:cNvPr>
            <p:cNvGrpSpPr/>
            <p:nvPr/>
          </p:nvGrpSpPr>
          <p:grpSpPr>
            <a:xfrm>
              <a:off x="7772314" y="3100065"/>
              <a:ext cx="581935" cy="442188"/>
              <a:chOff x="7772314" y="3100065"/>
              <a:chExt cx="581935" cy="44218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E57BD67-8829-5488-0854-30329280B9FD}"/>
                  </a:ext>
                </a:extLst>
              </p:cNvPr>
              <p:cNvSpPr/>
              <p:nvPr/>
            </p:nvSpPr>
            <p:spPr>
              <a:xfrm>
                <a:off x="7772314" y="3110066"/>
                <a:ext cx="191729" cy="11691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0D33D6C-7226-6001-C99F-7E63AADBE063}"/>
                  </a:ext>
                </a:extLst>
              </p:cNvPr>
              <p:cNvSpPr/>
              <p:nvPr/>
            </p:nvSpPr>
            <p:spPr>
              <a:xfrm>
                <a:off x="8162520" y="3100065"/>
                <a:ext cx="191729" cy="11691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84A3A70-E392-39EE-CE1F-F19AB17714C5}"/>
                  </a:ext>
                </a:extLst>
              </p:cNvPr>
              <p:cNvSpPr/>
              <p:nvPr/>
            </p:nvSpPr>
            <p:spPr>
              <a:xfrm>
                <a:off x="7861430" y="3392052"/>
                <a:ext cx="396955" cy="150201"/>
              </a:xfrm>
              <a:custGeom>
                <a:avLst/>
                <a:gdLst>
                  <a:gd name="connsiteX0" fmla="*/ 0 w 848032"/>
                  <a:gd name="connsiteY0" fmla="*/ 0 h 109818"/>
                  <a:gd name="connsiteX1" fmla="*/ 250722 w 848032"/>
                  <a:gd name="connsiteY1" fmla="*/ 88490 h 109818"/>
                  <a:gd name="connsiteX2" fmla="*/ 589935 w 848032"/>
                  <a:gd name="connsiteY2" fmla="*/ 103239 h 109818"/>
                  <a:gd name="connsiteX3" fmla="*/ 848032 w 848032"/>
                  <a:gd name="connsiteY3" fmla="*/ 0 h 10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8032" h="109818">
                    <a:moveTo>
                      <a:pt x="0" y="0"/>
                    </a:moveTo>
                    <a:cubicBezTo>
                      <a:pt x="76200" y="35642"/>
                      <a:pt x="152400" y="71284"/>
                      <a:pt x="250722" y="88490"/>
                    </a:cubicBezTo>
                    <a:cubicBezTo>
                      <a:pt x="349044" y="105696"/>
                      <a:pt x="490383" y="117987"/>
                      <a:pt x="589935" y="103239"/>
                    </a:cubicBezTo>
                    <a:cubicBezTo>
                      <a:pt x="689487" y="88491"/>
                      <a:pt x="768759" y="44245"/>
                      <a:pt x="848032" y="0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F2035F-4FA6-608C-0B9D-32F9C2247C08}"/>
              </a:ext>
            </a:extLst>
          </p:cNvPr>
          <p:cNvGrpSpPr/>
          <p:nvPr/>
        </p:nvGrpSpPr>
        <p:grpSpPr>
          <a:xfrm>
            <a:off x="7744021" y="2867859"/>
            <a:ext cx="868852" cy="555528"/>
            <a:chOff x="9675660" y="3770849"/>
            <a:chExt cx="868852" cy="5555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0B2B10-6051-5C67-2615-ADEB695363E2}"/>
                </a:ext>
              </a:extLst>
            </p:cNvPr>
            <p:cNvSpPr/>
            <p:nvPr/>
          </p:nvSpPr>
          <p:spPr>
            <a:xfrm flipV="1">
              <a:off x="9925619" y="4176176"/>
              <a:ext cx="396955" cy="150201"/>
            </a:xfrm>
            <a:custGeom>
              <a:avLst/>
              <a:gdLst>
                <a:gd name="connsiteX0" fmla="*/ 0 w 848032"/>
                <a:gd name="connsiteY0" fmla="*/ 0 h 109818"/>
                <a:gd name="connsiteX1" fmla="*/ 250722 w 848032"/>
                <a:gd name="connsiteY1" fmla="*/ 88490 h 109818"/>
                <a:gd name="connsiteX2" fmla="*/ 589935 w 848032"/>
                <a:gd name="connsiteY2" fmla="*/ 103239 h 109818"/>
                <a:gd name="connsiteX3" fmla="*/ 848032 w 848032"/>
                <a:gd name="connsiteY3" fmla="*/ 0 h 10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032" h="109818">
                  <a:moveTo>
                    <a:pt x="0" y="0"/>
                  </a:moveTo>
                  <a:cubicBezTo>
                    <a:pt x="76200" y="35642"/>
                    <a:pt x="152400" y="71284"/>
                    <a:pt x="250722" y="88490"/>
                  </a:cubicBezTo>
                  <a:cubicBezTo>
                    <a:pt x="349044" y="105696"/>
                    <a:pt x="490383" y="117987"/>
                    <a:pt x="589935" y="103239"/>
                  </a:cubicBezTo>
                  <a:cubicBezTo>
                    <a:pt x="689487" y="88491"/>
                    <a:pt x="768759" y="44245"/>
                    <a:pt x="848032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A6FFE7F-0873-9CF9-9BA9-4C05E867635C}"/>
                </a:ext>
              </a:extLst>
            </p:cNvPr>
            <p:cNvGrpSpPr/>
            <p:nvPr/>
          </p:nvGrpSpPr>
          <p:grpSpPr>
            <a:xfrm>
              <a:off x="9675660" y="3770849"/>
              <a:ext cx="868852" cy="533536"/>
              <a:chOff x="7625482" y="2960211"/>
              <a:chExt cx="868852" cy="533536"/>
            </a:xfrm>
          </p:grpSpPr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63348CC5-E3D0-7A8D-1D27-28D55BFAED6B}"/>
                  </a:ext>
                </a:extLst>
              </p:cNvPr>
              <p:cNvSpPr/>
              <p:nvPr/>
            </p:nvSpPr>
            <p:spPr>
              <a:xfrm rot="18303611">
                <a:off x="7497597" y="3088097"/>
                <a:ext cx="533535" cy="277766"/>
              </a:xfrm>
              <a:prstGeom prst="arc">
                <a:avLst>
                  <a:gd name="adj1" fmla="val 18530355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4B04083C-3E1B-9876-FD1B-536A62108EF7}"/>
                  </a:ext>
                </a:extLst>
              </p:cNvPr>
              <p:cNvSpPr/>
              <p:nvPr/>
            </p:nvSpPr>
            <p:spPr>
              <a:xfrm rot="3296389" flipH="1">
                <a:off x="8088683" y="3088096"/>
                <a:ext cx="533535" cy="277766"/>
              </a:xfrm>
              <a:prstGeom prst="arc">
                <a:avLst>
                  <a:gd name="adj1" fmla="val 18530355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A2BC761-C236-F70D-ACD7-3E3D4B3AC21A}"/>
                  </a:ext>
                </a:extLst>
              </p:cNvPr>
              <p:cNvGrpSpPr/>
              <p:nvPr/>
            </p:nvGrpSpPr>
            <p:grpSpPr>
              <a:xfrm>
                <a:off x="7794769" y="3108706"/>
                <a:ext cx="549198" cy="116912"/>
                <a:chOff x="7794769" y="3108706"/>
                <a:chExt cx="549198" cy="116912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676B4C2-3F17-831A-E32B-E2E8FA9371EF}"/>
                    </a:ext>
                  </a:extLst>
                </p:cNvPr>
                <p:cNvSpPr/>
                <p:nvPr/>
              </p:nvSpPr>
              <p:spPr>
                <a:xfrm>
                  <a:off x="7794769" y="3108706"/>
                  <a:ext cx="191729" cy="11691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D6761950-A000-7145-CB15-8E3A2B4DC69B}"/>
                    </a:ext>
                  </a:extLst>
                </p:cNvPr>
                <p:cNvSpPr/>
                <p:nvPr/>
              </p:nvSpPr>
              <p:spPr>
                <a:xfrm>
                  <a:off x="8152238" y="3108706"/>
                  <a:ext cx="191729" cy="11691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A7208C8-1A0B-48E8-F6DD-496B6E3EA9BF}"/>
              </a:ext>
            </a:extLst>
          </p:cNvPr>
          <p:cNvSpPr/>
          <p:nvPr/>
        </p:nvSpPr>
        <p:spPr>
          <a:xfrm>
            <a:off x="3091675" y="3159207"/>
            <a:ext cx="2368446" cy="910871"/>
          </a:xfrm>
          <a:prstGeom prst="roundRect">
            <a:avLst>
              <a:gd name="adj" fmla="val 50000"/>
            </a:avLst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>
              <a:spcAft>
                <a:spcPts val="1200"/>
              </a:spcAft>
              <a:buNone/>
            </a:pPr>
            <a:endParaRPr lang="en-US">
              <a:latin typeface="Arial"/>
              <a:cs typeface="Arial"/>
            </a:endParaRPr>
          </a:p>
          <a:p>
            <a:pPr algn="ctr">
              <a:spcAft>
                <a:spcPts val="1200"/>
              </a:spcAft>
            </a:pPr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Easy Operation &amp; 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User Friendly </a:t>
            </a:r>
          </a:p>
          <a:p>
            <a:pPr algn="ctr"/>
            <a:endParaRPr lang="en-US"/>
          </a:p>
        </p:txBody>
      </p:sp>
      <p:sp>
        <p:nvSpPr>
          <p:cNvPr id="2079" name="Rectangle: Rounded Corners 2078">
            <a:extLst>
              <a:ext uri="{FF2B5EF4-FFF2-40B4-BE49-F238E27FC236}">
                <a16:creationId xmlns:a16="http://schemas.microsoft.com/office/drawing/2014/main" id="{A6256B81-F594-2712-42F1-0BE48E8575E9}"/>
              </a:ext>
            </a:extLst>
          </p:cNvPr>
          <p:cNvSpPr/>
          <p:nvPr/>
        </p:nvSpPr>
        <p:spPr>
          <a:xfrm>
            <a:off x="3091675" y="1017725"/>
            <a:ext cx="2369808" cy="928221"/>
          </a:xfrm>
          <a:prstGeom prst="roundRect">
            <a:avLst>
              <a:gd name="adj" fmla="val 50000"/>
            </a:avLst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indent="0">
              <a:spcAft>
                <a:spcPts val="1200"/>
              </a:spcAft>
              <a:buNone/>
            </a:pPr>
            <a:endParaRPr lang="en-US" sz="16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Fuse Switching and</a:t>
            </a:r>
          </a:p>
          <a:p>
            <a:pPr algn="ctr">
              <a:spcAft>
                <a:spcPts val="1200"/>
              </a:spcAft>
            </a:pPr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 Restoration </a:t>
            </a:r>
          </a:p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8EC0175-7DBC-80E7-78B9-97E7F2E96E20}"/>
              </a:ext>
            </a:extLst>
          </p:cNvPr>
          <p:cNvSpPr/>
          <p:nvPr/>
        </p:nvSpPr>
        <p:spPr>
          <a:xfrm>
            <a:off x="3095812" y="2097141"/>
            <a:ext cx="2368446" cy="910871"/>
          </a:xfrm>
          <a:prstGeom prst="roundRect">
            <a:avLst>
              <a:gd name="adj" fmla="val 50000"/>
            </a:avLst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Easily Transportable</a:t>
            </a:r>
          </a:p>
          <a:p>
            <a:pPr algn="ctr"/>
            <a:endParaRPr lang="en-US"/>
          </a:p>
        </p:txBody>
      </p:sp>
      <p:pic>
        <p:nvPicPr>
          <p:cNvPr id="80" name="Picture 22">
            <a:extLst>
              <a:ext uri="{FF2B5EF4-FFF2-40B4-BE49-F238E27FC236}">
                <a16:creationId xmlns:a16="http://schemas.microsoft.com/office/drawing/2014/main" id="{9276619C-4684-F572-8207-4D145B7A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10" y="3226901"/>
            <a:ext cx="1993301" cy="9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2">
            <a:extLst>
              <a:ext uri="{FF2B5EF4-FFF2-40B4-BE49-F238E27FC236}">
                <a16:creationId xmlns:a16="http://schemas.microsoft.com/office/drawing/2014/main" id="{11DC5BAF-80A4-2976-36D0-45CB052F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1" y="2116604"/>
            <a:ext cx="1993301" cy="9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AFFDFFA-4A40-2C49-3540-8E03362398F6}"/>
              </a:ext>
            </a:extLst>
          </p:cNvPr>
          <p:cNvSpPr txBox="1"/>
          <p:nvPr/>
        </p:nvSpPr>
        <p:spPr>
          <a:xfrm>
            <a:off x="1400248" y="1297703"/>
            <a:ext cx="44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ahnschrift SemiBold" panose="020B0502040204020203" pitchFamily="34" charset="0"/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8C9AE0B-7C11-357E-1A4B-95C5236558EB}"/>
              </a:ext>
            </a:extLst>
          </p:cNvPr>
          <p:cNvSpPr txBox="1"/>
          <p:nvPr/>
        </p:nvSpPr>
        <p:spPr>
          <a:xfrm>
            <a:off x="1400330" y="2367910"/>
            <a:ext cx="49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654FA62-24FB-4B1B-9544-86B75BA2B6A6}"/>
              </a:ext>
            </a:extLst>
          </p:cNvPr>
          <p:cNvSpPr txBox="1"/>
          <p:nvPr/>
        </p:nvSpPr>
        <p:spPr>
          <a:xfrm>
            <a:off x="1400329" y="3523589"/>
            <a:ext cx="49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ahnschrift SemiBold" panose="020B0502040204020203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E9434-FF73-4DC1-F8FE-114D9A7203E4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pic>
        <p:nvPicPr>
          <p:cNvPr id="89" name="Picture 24">
            <a:extLst>
              <a:ext uri="{FF2B5EF4-FFF2-40B4-BE49-F238E27FC236}">
                <a16:creationId xmlns:a16="http://schemas.microsoft.com/office/drawing/2014/main" id="{06DAB0CF-5C36-852E-2BAF-7C0E2FAC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868" y="839892"/>
            <a:ext cx="2248623" cy="22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220A5310-9FE8-D037-512F-56989A0B28E9}"/>
              </a:ext>
            </a:extLst>
          </p:cNvPr>
          <p:cNvGrpSpPr/>
          <p:nvPr/>
        </p:nvGrpSpPr>
        <p:grpSpPr>
          <a:xfrm>
            <a:off x="5342763" y="119287"/>
            <a:ext cx="2875471" cy="2248623"/>
            <a:chOff x="5342763" y="119287"/>
            <a:chExt cx="2875471" cy="2248623"/>
          </a:xfrm>
        </p:grpSpPr>
        <p:pic>
          <p:nvPicPr>
            <p:cNvPr id="88" name="Picture 24">
              <a:extLst>
                <a:ext uri="{FF2B5EF4-FFF2-40B4-BE49-F238E27FC236}">
                  <a16:creationId xmlns:a16="http://schemas.microsoft.com/office/drawing/2014/main" id="{3C8DFA20-6E7F-D73E-A846-44A570DF1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2763" y="119287"/>
              <a:ext cx="2248623" cy="2248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37560F8-1D4F-A150-06C3-11CC79ABDCB5}"/>
                </a:ext>
              </a:extLst>
            </p:cNvPr>
            <p:cNvSpPr/>
            <p:nvPr/>
          </p:nvSpPr>
          <p:spPr>
            <a:xfrm rot="20967438">
              <a:off x="5651211" y="814170"/>
              <a:ext cx="2516019" cy="8207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26">
              <a:extLst>
                <a:ext uri="{FF2B5EF4-FFF2-40B4-BE49-F238E27FC236}">
                  <a16:creationId xmlns:a16="http://schemas.microsoft.com/office/drawing/2014/main" id="{4066ED5C-E3F4-E1E0-6D7F-068E2DAFF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203" y="604120"/>
              <a:ext cx="2598031" cy="1231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21D9E-49D8-4EC2-B9DA-02832BFAA2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5477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2.5E-6 0.00031 C 0.00573 0.01142 0.01146 0.02315 0.01754 0.03426 C 0.03195 0.05988 0.02952 0.05216 0.04306 0.07284 C 0.04549 0.07655 0.04722 0.08087 0.04983 0.08457 C 0.05938 0.09908 0.06893 0.11142 0.08091 0.12315 C 0.08559 0.12809 0.09115 0.13149 0.09636 0.13611 C 0.10434 0.14321 0.11146 0.15155 0.11962 0.15772 C 0.16094 0.18828 0.22518 0.22192 0.26372 0.24352 C 0.31302 0.2713 0.32066 0.27655 0.36702 0.29661 C 0.39011 0.30679 0.38507 0.30525 0.40018 0.30834 C 0.40608 0.30772 0.41198 0.30772 0.41806 0.30679 C 0.42066 0.30618 0.42309 0.30463 0.4257 0.30402 C 0.42761 0.3034 0.42952 0.30309 0.43125 0.30247 C 0.43646 0.30093 0.44358 0.29846 0.44913 0.29815 C 0.46007 0.29723 0.47136 0.29723 0.48229 0.29661 C 0.4915 0.29383 0.49115 0.29784 0.49115 0.29229 L 0.49358 0.29537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0" y="154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0.05186 L -0.06025 0.05216 C -0.06077 0.04599 -0.06094 0.04044 -0.06129 0.03488 C -0.06233 0.02439 -0.06372 0.02223 -0.06545 0.01204 C -0.0658 0.00988 -0.06563 0.00741 -0.06615 0.00618 C -0.06684 0.00278 -0.06806 0.00031 -0.06893 -0.00308 C -0.075 -0.03086 -0.06337 0.0105 -0.0724 -0.025 C -0.07361 -0.03055 -0.0757 -0.03426 -0.07691 -0.03981 C -0.0783 -0.04444 -0.07865 -0.05061 -0.08021 -0.05555 C -0.09236 -0.09321 -0.0908 -0.08117 -0.10122 -0.10926 C -0.10417 -0.11605 -0.10608 -0.12345 -0.10903 -0.13024 C -0.11424 -0.14228 -0.12014 -0.15277 -0.12587 -0.16327 L -0.13455 -0.18117 C -0.13664 -0.18487 -0.13802 -0.18827 -0.13976 -0.19074 C -0.14202 -0.19444 -0.14427 -0.1966 -0.14618 -0.2 C -0.1507 -0.20709 -0.16927 -0.24074 -0.17518 -0.24629 C -0.18351 -0.25493 -0.18455 -0.25648 -0.19393 -0.26419 C -0.19636 -0.26635 -0.19879 -0.26728 -0.20105 -0.26913 C -0.21355 -0.28148 -0.20417 -0.27284 -0.23646 -0.28611 C -0.24028 -0.28734 -0.24375 -0.28858 -0.24723 -0.2895 C -0.2507 -0.2895 -0.25417 -0.29074 -0.25782 -0.29012 C -0.26129 -0.29012 -0.26476 -0.2895 -0.26806 -0.28919 C -0.27761 -0.28765 -0.28802 -0.28518 -0.29723 -0.2824 C -0.30764 -0.27932 -0.32032 -0.27407 -0.32917 -0.26666 C -0.35122 -0.2466 -0.32379 -0.2716 -0.34688 -0.24784 C -0.35035 -0.24444 -0.354 -0.24197 -0.35747 -0.23858 C -0.36667 -0.22777 -0.37205 -0.21882 -0.38004 -0.20586 C -0.38143 -0.2037 -0.38299 -0.20061 -0.3842 -0.19784 C -0.38681 -0.19444 -0.38941 -0.1895 -0.39184 -0.18642 C -0.39271 -0.18611 -0.39341 -0.18487 -0.39393 -0.18426 C -0.39584 -0.17932 -0.39532 -0.18055 -0.39861 -0.17623 C -0.39948 -0.1753 -0.4007 -0.17438 -0.40139 -0.17314 C -0.40278 -0.17129 -0.40365 -0.16913 -0.40504 -0.16728 C -0.40591 -0.16605 -0.40695 -0.16605 -0.40799 -0.16419 C -0.41181 -0.15802 -0.41146 -0.15555 -0.41476 -0.15123 C -0.41545 -0.15092 -0.41615 -0.1503 -0.41667 -0.14938 C -0.41736 -0.14753 -0.41771 -0.14598 -0.41858 -0.14413 C -0.41893 -0.1429 -0.41927 -0.14166 -0.41962 -0.14043 C -0.42032 -0.13888 -0.42032 -0.13734 -0.42049 -0.13611 L -0.41927 -0.14012 " pathEditMode="relative" rAng="900000" ptsTypes="AAAAAAAAAAAAAAAAAAAAAAAAAAAAAAAAAAAAAAAA">
                                      <p:cBhvr>
                                        <p:cTn id="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674A-C649-2567-D42C-2288A137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08" y="130371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Markets 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855DC4-097F-43C4-096A-C32378E5C3A0}"/>
              </a:ext>
            </a:extLst>
          </p:cNvPr>
          <p:cNvSpPr/>
          <p:nvPr/>
        </p:nvSpPr>
        <p:spPr>
          <a:xfrm>
            <a:off x="2362177" y="2050773"/>
            <a:ext cx="1930817" cy="4269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Municipalities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7E13A7-5350-3C04-5BC6-D5E0111279B3}"/>
              </a:ext>
            </a:extLst>
          </p:cNvPr>
          <p:cNvSpPr/>
          <p:nvPr/>
        </p:nvSpPr>
        <p:spPr>
          <a:xfrm>
            <a:off x="2362178" y="809700"/>
            <a:ext cx="1930817" cy="50913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Electric Companies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9C275FF-2839-077E-C5F6-DC21D167EB9C}"/>
              </a:ext>
            </a:extLst>
          </p:cNvPr>
          <p:cNvSpPr/>
          <p:nvPr/>
        </p:nvSpPr>
        <p:spPr>
          <a:xfrm>
            <a:off x="2368360" y="1529020"/>
            <a:ext cx="1930817" cy="4266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Contractors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D681E16-7DB4-8AF4-237A-5CEFA4036570}"/>
              </a:ext>
            </a:extLst>
          </p:cNvPr>
          <p:cNvSpPr/>
          <p:nvPr/>
        </p:nvSpPr>
        <p:spPr>
          <a:xfrm>
            <a:off x="6585279" y="983167"/>
            <a:ext cx="1667002" cy="4802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Public Safety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83D9D5-9B9F-B105-7AC2-E328CDDA81AC}"/>
              </a:ext>
            </a:extLst>
          </p:cNvPr>
          <p:cNvSpPr/>
          <p:nvPr/>
        </p:nvSpPr>
        <p:spPr>
          <a:xfrm>
            <a:off x="6585279" y="1786235"/>
            <a:ext cx="1667002" cy="48029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Construction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DB11AF-6A78-1652-A1CD-1FF30CFE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477" y="3411136"/>
            <a:ext cx="2234092" cy="981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B417-AD0D-0C17-A243-EB483A5DB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755" y="2868900"/>
            <a:ext cx="1177141" cy="1177141"/>
          </a:xfrm>
          <a:prstGeom prst="rect">
            <a:avLst/>
          </a:prstGeom>
        </p:spPr>
      </p:pic>
      <p:pic>
        <p:nvPicPr>
          <p:cNvPr id="24" name="Picture 2" descr="City of Tallahassee Utilities | City of Tallahassee Utilities Homepage">
            <a:extLst>
              <a:ext uri="{FF2B5EF4-FFF2-40B4-BE49-F238E27FC236}">
                <a16:creationId xmlns:a16="http://schemas.microsoft.com/office/drawing/2014/main" id="{D7AA381D-6AA6-2A39-E920-DF7E3762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94" y="2623020"/>
            <a:ext cx="2971077" cy="5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0AFC23BD-67F0-3A2A-0885-E4AD9F4FFC95}"/>
              </a:ext>
            </a:extLst>
          </p:cNvPr>
          <p:cNvCxnSpPr>
            <a:cxnSpLocks/>
            <a:stCxn id="14" idx="0"/>
            <a:endCxn id="11" idx="1"/>
          </p:cNvCxnSpPr>
          <p:nvPr/>
        </p:nvCxnSpPr>
        <p:spPr>
          <a:xfrm rot="5400000" flipH="1" flipV="1">
            <a:off x="1568196" y="645889"/>
            <a:ext cx="375604" cy="121236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740BC0A0-25B8-DCAF-4F23-87C607AF7533}"/>
              </a:ext>
            </a:extLst>
          </p:cNvPr>
          <p:cNvCxnSpPr>
            <a:cxnSpLocks/>
            <a:stCxn id="14" idx="2"/>
            <a:endCxn id="10" idx="1"/>
          </p:cNvCxnSpPr>
          <p:nvPr/>
        </p:nvCxnSpPr>
        <p:spPr>
          <a:xfrm rot="16200000" flipH="1">
            <a:off x="1630151" y="1532237"/>
            <a:ext cx="251693" cy="121235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B586F2AA-86F5-834D-C45D-54BB8550A829}"/>
              </a:ext>
            </a:extLst>
          </p:cNvPr>
          <p:cNvCxnSpPr>
            <a:cxnSpLocks/>
            <a:stCxn id="13" idx="0"/>
            <a:endCxn id="16" idx="1"/>
          </p:cNvCxnSpPr>
          <p:nvPr/>
        </p:nvCxnSpPr>
        <p:spPr>
          <a:xfrm rot="5400000" flipH="1" flipV="1">
            <a:off x="5980370" y="737578"/>
            <a:ext cx="119173" cy="109064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58C734C1-CD83-E757-D8B7-EA261F78421A}"/>
              </a:ext>
            </a:extLst>
          </p:cNvPr>
          <p:cNvCxnSpPr>
            <a:cxnSpLocks/>
            <a:stCxn id="13" idx="2"/>
            <a:endCxn id="17" idx="1"/>
          </p:cNvCxnSpPr>
          <p:nvPr/>
        </p:nvCxnSpPr>
        <p:spPr>
          <a:xfrm rot="16200000" flipH="1">
            <a:off x="5984359" y="1425461"/>
            <a:ext cx="111195" cy="109064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F68DDF5-7D17-E9F3-23A3-2176F1418CB6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E81454-FC78-8E54-5490-F4002984AA95}"/>
              </a:ext>
            </a:extLst>
          </p:cNvPr>
          <p:cNvSpPr/>
          <p:nvPr/>
        </p:nvSpPr>
        <p:spPr>
          <a:xfrm>
            <a:off x="463509" y="1439871"/>
            <a:ext cx="1372618" cy="572700"/>
          </a:xfrm>
          <a:prstGeom prst="roundRect">
            <a:avLst/>
          </a:prstGeom>
          <a:solidFill>
            <a:srgbClr val="FFDD7D"/>
          </a:solidFill>
          <a:ln w="12700">
            <a:solidFill>
              <a:srgbClr val="FFDD7D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Primary Markets: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74B80F-037D-C263-8B0D-75656CA3E559}"/>
              </a:ext>
            </a:extLst>
          </p:cNvPr>
          <p:cNvSpPr/>
          <p:nvPr/>
        </p:nvSpPr>
        <p:spPr>
          <a:xfrm>
            <a:off x="4873012" y="1342487"/>
            <a:ext cx="1243241" cy="572700"/>
          </a:xfrm>
          <a:prstGeom prst="roundRect">
            <a:avLst/>
          </a:prstGeom>
          <a:solidFill>
            <a:srgbClr val="FFDD7D"/>
          </a:solidFill>
          <a:ln w="12700">
            <a:solidFill>
              <a:srgbClr val="FFDD7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Secondary Markets: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4952D-712D-543F-798F-058FE4A528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800E46-E4FD-6B4F-9DFF-8BA4E92BEDAD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1842312" y="1742329"/>
            <a:ext cx="526048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570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330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Assumptions</a:t>
            </a: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492767-62B1-0EDF-F779-22F469578FDB}"/>
              </a:ext>
            </a:extLst>
          </p:cNvPr>
          <p:cNvSpPr/>
          <p:nvPr/>
        </p:nvSpPr>
        <p:spPr>
          <a:xfrm>
            <a:off x="647699" y="1062989"/>
            <a:ext cx="19735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Fuse Types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B19AD5BB-2361-93D6-944C-DE3E56BC0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2" t="4331" r="12500" b="4331"/>
          <a:stretch/>
        </p:blipFill>
        <p:spPr>
          <a:xfrm flipH="1">
            <a:off x="137160" y="1596390"/>
            <a:ext cx="830582" cy="103632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37E23A1-2338-ACAB-1B83-0CEBC6DF9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3" t="5533" r="3626" b="5278"/>
          <a:stretch/>
        </p:blipFill>
        <p:spPr>
          <a:xfrm>
            <a:off x="1089660" y="1595779"/>
            <a:ext cx="1028282" cy="102931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1C5178D-D991-C079-BE81-1BC26154EF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6" t="4167" r="10278" b="3889"/>
          <a:stretch/>
        </p:blipFill>
        <p:spPr>
          <a:xfrm>
            <a:off x="2133600" y="1588770"/>
            <a:ext cx="861065" cy="1036325"/>
          </a:xfrm>
          <a:prstGeom prst="rect">
            <a:avLst/>
          </a:prstGeom>
        </p:spPr>
      </p:pic>
      <p:pic>
        <p:nvPicPr>
          <p:cNvPr id="16" name="Picture 16" descr="A picture containing text, sky, outdoor, day&#10;&#10;Description automatically generated">
            <a:extLst>
              <a:ext uri="{FF2B5EF4-FFF2-40B4-BE49-F238E27FC236}">
                <a16:creationId xmlns:a16="http://schemas.microsoft.com/office/drawing/2014/main" id="{02446C7B-F5BC-1D12-9561-0CB6EC437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205" y="1675447"/>
            <a:ext cx="803910" cy="1960245"/>
          </a:xfrm>
          <a:prstGeom prst="rect">
            <a:avLst/>
          </a:prstGeom>
        </p:spPr>
      </p:pic>
      <p:pic>
        <p:nvPicPr>
          <p:cNvPr id="17" name="Picture 17" descr="A picture containing sky, outdoor, power line, day&#10;&#10;Description automatically generated">
            <a:extLst>
              <a:ext uri="{FF2B5EF4-FFF2-40B4-BE49-F238E27FC236}">
                <a16:creationId xmlns:a16="http://schemas.microsoft.com/office/drawing/2014/main" id="{37E43377-E828-B6AB-8FA9-70B0412922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76" t="-78" b="-312"/>
          <a:stretch/>
        </p:blipFill>
        <p:spPr>
          <a:xfrm>
            <a:off x="7901940" y="1675828"/>
            <a:ext cx="1036322" cy="1964077"/>
          </a:xfrm>
          <a:prstGeom prst="rect">
            <a:avLst/>
          </a:prstGeom>
        </p:spPr>
      </p:pic>
      <p:pic>
        <p:nvPicPr>
          <p:cNvPr id="19" name="Picture 2" descr="Bucket Trucks – Custom Truck One Source">
            <a:extLst>
              <a:ext uri="{FF2B5EF4-FFF2-40B4-BE49-F238E27FC236}">
                <a16:creationId xmlns:a16="http://schemas.microsoft.com/office/drawing/2014/main" id="{1032B629-99BA-120F-FFD6-3EF6EA4B4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02" y="3006566"/>
            <a:ext cx="1581151" cy="14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82F67F-258A-3200-499F-3DE20B2EA839}"/>
              </a:ext>
            </a:extLst>
          </p:cNvPr>
          <p:cNvSpPr/>
          <p:nvPr/>
        </p:nvSpPr>
        <p:spPr>
          <a:xfrm>
            <a:off x="6926579" y="1062989"/>
            <a:ext cx="19735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Pole Sizes</a:t>
            </a:r>
            <a:endParaRPr lang="en-US">
              <a:latin typeface="Arial  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B93323-DC79-41ED-D7DB-1E70B8D34C5B}"/>
              </a:ext>
            </a:extLst>
          </p:cNvPr>
          <p:cNvSpPr/>
          <p:nvPr/>
        </p:nvSpPr>
        <p:spPr>
          <a:xfrm>
            <a:off x="2285999" y="2655569"/>
            <a:ext cx="19735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Transportation</a:t>
            </a:r>
            <a:endParaRPr lang="en-US">
              <a:latin typeface="Arial  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4865A0-4FE3-1A04-BD34-E08363C95862}"/>
              </a:ext>
            </a:extLst>
          </p:cNvPr>
          <p:cNvSpPr/>
          <p:nvPr/>
        </p:nvSpPr>
        <p:spPr>
          <a:xfrm>
            <a:off x="3528059" y="986789"/>
            <a:ext cx="1973580" cy="5181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Safe Weather Conditions</a:t>
            </a:r>
            <a:endParaRPr lang="en-US">
              <a:latin typeface="Arial  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80B32F-FF44-D3BA-B03C-CB66587C0216}"/>
              </a:ext>
            </a:extLst>
          </p:cNvPr>
          <p:cNvSpPr/>
          <p:nvPr/>
        </p:nvSpPr>
        <p:spPr>
          <a:xfrm>
            <a:off x="4884419" y="2632709"/>
            <a:ext cx="19735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Training</a:t>
            </a:r>
            <a:endParaRPr lang="en-US">
              <a:latin typeface="Arial  "/>
            </a:endParaRPr>
          </a:p>
        </p:txBody>
      </p:sp>
      <p:pic>
        <p:nvPicPr>
          <p:cNvPr id="24" name="Picture 24" descr="A picture containing sky, outdoor, snow, outdoor object&#10;&#10;Description automatically generated">
            <a:extLst>
              <a:ext uri="{FF2B5EF4-FFF2-40B4-BE49-F238E27FC236}">
                <a16:creationId xmlns:a16="http://schemas.microsoft.com/office/drawing/2014/main" id="{B82B795E-8C5D-EE7B-8021-BE26C056F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3152" y="1536954"/>
            <a:ext cx="1370076" cy="1040892"/>
          </a:xfrm>
          <a:prstGeom prst="rect">
            <a:avLst/>
          </a:prstGeom>
        </p:spPr>
      </p:pic>
      <p:pic>
        <p:nvPicPr>
          <p:cNvPr id="25" name="Picture 25" descr="A picture containing person, orange, headdress, working&#10;&#10;Description automatically generated">
            <a:extLst>
              <a:ext uri="{FF2B5EF4-FFF2-40B4-BE49-F238E27FC236}">
                <a16:creationId xmlns:a16="http://schemas.microsoft.com/office/drawing/2014/main" id="{71444973-5855-4AE3-8099-15C01A3FEE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047" r="-388" b="-581"/>
          <a:stretch/>
        </p:blipFill>
        <p:spPr>
          <a:xfrm>
            <a:off x="4915853" y="3193733"/>
            <a:ext cx="1979317" cy="1178597"/>
          </a:xfrm>
          <a:prstGeom prst="rect">
            <a:avLst/>
          </a:prstGeom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5FDBA12F-E492-3FF0-ECB4-1878A8D67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1176" y="3463945"/>
            <a:ext cx="1682918" cy="9076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100703-7C44-DF06-B2CC-0631B1E3AC6B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BF19AD-A123-537A-5089-7C664D527B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136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/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Stakeholders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FDD5FA-6978-1730-2B48-8BDEBF10A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82160"/>
              </p:ext>
            </p:extLst>
          </p:nvPr>
        </p:nvGraphicFramePr>
        <p:xfrm>
          <a:off x="1074217" y="1268016"/>
          <a:ext cx="6995565" cy="27890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8420">
                  <a:extLst>
                    <a:ext uri="{9D8B030D-6E8A-4147-A177-3AD203B41FA5}">
                      <a16:colId xmlns:a16="http://schemas.microsoft.com/office/drawing/2014/main" val="3343738634"/>
                    </a:ext>
                  </a:extLst>
                </a:gridCol>
                <a:gridCol w="1636812">
                  <a:extLst>
                    <a:ext uri="{9D8B030D-6E8A-4147-A177-3AD203B41FA5}">
                      <a16:colId xmlns:a16="http://schemas.microsoft.com/office/drawing/2014/main" val="1352120078"/>
                    </a:ext>
                  </a:extLst>
                </a:gridCol>
                <a:gridCol w="1636812">
                  <a:extLst>
                    <a:ext uri="{9D8B030D-6E8A-4147-A177-3AD203B41FA5}">
                      <a16:colId xmlns:a16="http://schemas.microsoft.com/office/drawing/2014/main" val="1910110642"/>
                    </a:ext>
                  </a:extLst>
                </a:gridCol>
                <a:gridCol w="1401916">
                  <a:extLst>
                    <a:ext uri="{9D8B030D-6E8A-4147-A177-3AD203B41FA5}">
                      <a16:colId xmlns:a16="http://schemas.microsoft.com/office/drawing/2014/main" val="1670509640"/>
                    </a:ext>
                  </a:extLst>
                </a:gridCol>
                <a:gridCol w="1481605">
                  <a:extLst>
                    <a:ext uri="{9D8B030D-6E8A-4147-A177-3AD203B41FA5}">
                      <a16:colId xmlns:a16="http://schemas.microsoft.com/office/drawing/2014/main" val="3355261323"/>
                    </a:ext>
                  </a:extLst>
                </a:gridCol>
              </a:tblGrid>
              <a:tr h="3791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Investors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Decision-Makers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Advisers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Receivers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261785"/>
                  </a:ext>
                </a:extLst>
              </a:tr>
              <a:tr h="60246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Sponsor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16600"/>
                  </a:ext>
                </a:extLst>
              </a:tr>
              <a:tr h="60246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Manager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Dr. McConomy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998259"/>
                  </a:ext>
                </a:extLst>
              </a:tr>
              <a:tr h="60246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Experts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Dr. Hruda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 employed Operators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145482"/>
                  </a:ext>
                </a:extLst>
              </a:tr>
              <a:tr h="60246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Operators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 employed Operators</a:t>
                      </a:r>
                      <a:endParaRPr lang="en-US" sz="12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50259" marR="5025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6645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BEFCE0-E2D2-E58E-BEE0-98A29A6ED524}"/>
              </a:ext>
            </a:extLst>
          </p:cNvPr>
          <p:cNvSpPr txBox="1"/>
          <p:nvPr/>
        </p:nvSpPr>
        <p:spPr>
          <a:xfrm>
            <a:off x="3594433" y="4650957"/>
            <a:ext cx="219952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Times New Roman"/>
                <a:cs typeface="Calibri"/>
              </a:rPr>
              <a:t>Davis Goolsby</a:t>
            </a:r>
            <a:endParaRPr lang="en-US" sz="150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0FA919-58F5-B404-B0A6-0125BEBC6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2786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SD Engineering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5D0B49273D3F4DB8925E9F4594D172" ma:contentTypeVersion="12" ma:contentTypeDescription="Create a new document." ma:contentTypeScope="" ma:versionID="c03836728ffca31870a2703b47fe8017">
  <xsd:schema xmlns:xsd="http://www.w3.org/2001/XMLSchema" xmlns:xs="http://www.w3.org/2001/XMLSchema" xmlns:p="http://schemas.microsoft.com/office/2006/metadata/properties" xmlns:ns3="fea8d24c-b08f-4d98-977d-19d514e87374" targetNamespace="http://schemas.microsoft.com/office/2006/metadata/properties" ma:root="true" ma:fieldsID="71a4382e76d0c79d58476a2da577abae" ns3:_="">
    <xsd:import namespace="fea8d24c-b08f-4d98-977d-19d514e873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a8d24c-b08f-4d98-977d-19d514e87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51453E-C95B-4424-A3FD-171849D3B5F7}">
  <ds:schemaRefs>
    <ds:schemaRef ds:uri="fea8d24c-b08f-4d98-977d-19d514e873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14CF767-4C14-4F51-A856-58B242E979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73ADE8-798D-4318-BB10-DC228AC8D62B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fea8d24c-b08f-4d98-977d-19d514e87374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1215</Words>
  <Application>Microsoft Office PowerPoint</Application>
  <PresentationFormat>On-screen Show (16:9)</PresentationFormat>
  <Paragraphs>348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 </vt:lpstr>
      <vt:lpstr>Arial Black</vt:lpstr>
      <vt:lpstr>Bahnschrift SemiBold</vt:lpstr>
      <vt:lpstr>Calibri</vt:lpstr>
      <vt:lpstr>Times New Roman</vt:lpstr>
      <vt:lpstr>SD Engineering Design Template</vt:lpstr>
      <vt:lpstr>VDR1</vt:lpstr>
      <vt:lpstr>Team Introduction</vt:lpstr>
      <vt:lpstr>Project Scope</vt:lpstr>
      <vt:lpstr>Brief Project Summary</vt:lpstr>
      <vt:lpstr>Background</vt:lpstr>
      <vt:lpstr>Key Goals</vt:lpstr>
      <vt:lpstr>Markets </vt:lpstr>
      <vt:lpstr>Assumptions</vt:lpstr>
      <vt:lpstr>Stakeholders</vt:lpstr>
      <vt:lpstr>Who is the customer/sponsor?</vt:lpstr>
      <vt:lpstr>PowerPoint Presentation</vt:lpstr>
      <vt:lpstr>PowerPoint Presentation</vt:lpstr>
      <vt:lpstr>PowerPoint Presentation</vt:lpstr>
      <vt:lpstr>PowerPoint Presentation</vt:lpstr>
      <vt:lpstr>Functional Decomposition: Minor Functions</vt:lpstr>
      <vt:lpstr>Functional Decomposition: Minor Functions</vt:lpstr>
      <vt:lpstr>Functional Decomposition: Minor Functions</vt:lpstr>
      <vt:lpstr>Functional Decomposition: Smart Integration</vt:lpstr>
      <vt:lpstr>Future Work</vt:lpstr>
      <vt:lpstr>Questions</vt:lpstr>
      <vt:lpstr>References</vt:lpstr>
      <vt:lpstr>BONUS SLIDES</vt:lpstr>
      <vt:lpstr>PowerPoint Presentation</vt:lpstr>
      <vt:lpstr>Functional Decomposition: Major Functions </vt:lpstr>
      <vt:lpstr>Functional Decomposition</vt:lpstr>
      <vt:lpstr>CROSS REFERENCE TABLE</vt:lpstr>
      <vt:lpstr>PowerPoint Presentation</vt:lpstr>
      <vt:lpstr>Functional Decomposition</vt:lpstr>
      <vt:lpstr>Functional Decomposition: Major Functions </vt:lpstr>
      <vt:lpstr>Functional Decomposition: Major Functions </vt:lpstr>
      <vt:lpstr>Functional Decomposition</vt:lpstr>
      <vt:lpstr>Functional Decomposition</vt:lpstr>
      <vt:lpstr>Functional Decomposition</vt:lpstr>
      <vt:lpstr>Functional Decomposition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VDR1</dc:title>
  <dc:creator>Garfield Murphy</dc:creator>
  <cp:lastModifiedBy>Garfield Murphy</cp:lastModifiedBy>
  <cp:revision>2</cp:revision>
  <dcterms:modified xsi:type="dcterms:W3CDTF">2022-10-11T04:20:16Z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0x010100585D0B49273D3F4DB8925E9F4594D172</vt:lpwstr>
  </property>
</Properties>
</file>